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1" r:id="rId2"/>
    <p:sldId id="2562" r:id="rId3"/>
    <p:sldId id="2606" r:id="rId4"/>
    <p:sldId id="2593" r:id="rId5"/>
    <p:sldId id="2607" r:id="rId6"/>
    <p:sldId id="2563" r:id="rId7"/>
    <p:sldId id="2564" r:id="rId8"/>
    <p:sldId id="2600" r:id="rId9"/>
    <p:sldId id="2601" r:id="rId10"/>
    <p:sldId id="2565" r:id="rId11"/>
    <p:sldId id="2567" r:id="rId12"/>
    <p:sldId id="2568" r:id="rId13"/>
    <p:sldId id="2594" r:id="rId14"/>
    <p:sldId id="2569" r:id="rId15"/>
    <p:sldId id="2570" r:id="rId16"/>
    <p:sldId id="2595" r:id="rId17"/>
    <p:sldId id="2604" r:id="rId18"/>
    <p:sldId id="2571" r:id="rId19"/>
    <p:sldId id="2573" r:id="rId20"/>
    <p:sldId id="2597" r:id="rId21"/>
    <p:sldId id="2574" r:id="rId22"/>
    <p:sldId id="2575" r:id="rId23"/>
    <p:sldId id="2577" r:id="rId24"/>
    <p:sldId id="2578" r:id="rId25"/>
    <p:sldId id="2583" r:id="rId26"/>
    <p:sldId id="2585" r:id="rId27"/>
    <p:sldId id="2581" r:id="rId28"/>
    <p:sldId id="2598" r:id="rId29"/>
    <p:sldId id="25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Życie z Dystrofią Mięśniową Duchenne’a (DMD) – Empatia, Zrozumienie i Nadzieja na Przyszłość" id="{A608B3A3-79E7-4694-9B76-0D006FC7D540}">
          <p14:sldIdLst>
            <p14:sldId id="2561"/>
            <p14:sldId id="2562"/>
            <p14:sldId id="2606"/>
            <p14:sldId id="2593"/>
            <p14:sldId id="2607"/>
          </p14:sldIdLst>
        </p14:section>
        <p14:section name="Czym jest dystrofia mięśniowa Duchenne’a (DMD)?" id="{9E4B89E1-0DB6-4AAC-8F6C-DFD47D870FE2}">
          <p14:sldIdLst>
            <p14:sldId id="2563"/>
            <p14:sldId id="2564"/>
            <p14:sldId id="2600"/>
            <p14:sldId id="2601"/>
            <p14:sldId id="2565"/>
          </p14:sldIdLst>
        </p14:section>
        <p14:section name="Stopniowy rozwój DMD według wieku dziecka" id="{AC33A7D7-BC9F-4816-98C7-DAA0664FFAFF}">
          <p14:sldIdLst>
            <p14:sldId id="2567"/>
            <p14:sldId id="2568"/>
            <p14:sldId id="2594"/>
            <p14:sldId id="2569"/>
            <p14:sldId id="2570"/>
            <p14:sldId id="2595"/>
            <p14:sldId id="2604"/>
          </p14:sldIdLst>
        </p14:section>
        <p14:section name="Codzienne wyzwania chłopców z DMD" id="{C46092B6-36F4-421A-B1B6-5F6509AD3243}">
          <p14:sldIdLst>
            <p14:sldId id="2571"/>
            <p14:sldId id="2573"/>
            <p14:sldId id="2597"/>
            <p14:sldId id="2574"/>
          </p14:sldIdLst>
        </p14:section>
        <p14:section name="Standardy opieki i postępowania medycznego w DMD" id="{5A6A0C7E-1815-4F92-A578-E1DF888806E2}">
          <p14:sldIdLst>
            <p14:sldId id="2575"/>
            <p14:sldId id="2577"/>
            <p14:sldId id="2578"/>
          </p14:sldIdLst>
        </p14:section>
        <p14:section name="Przełomowe terapie i nadzieje na przyszłość" id="{4D081B87-0D30-4C99-8F8E-BDEF7DF3F6B2}">
          <p14:sldIdLst/>
        </p14:section>
        <p14:section name="Rola rodziców, opiekunów i społeczeństwa w walce o przyszłość" id="{B8870A7C-5627-45F4-AD95-E39B8A1E3D7E}">
          <p14:sldIdLst>
            <p14:sldId id="2583"/>
            <p14:sldId id="2585"/>
          </p14:sldIdLst>
        </p14:section>
        <p14:section name="Źródła i najważniejsze fakty o DMD" id="{74F9997A-990D-491F-8CED-67F873BBF9AF}">
          <p14:sldIdLst>
            <p14:sldId id="2581"/>
            <p14:sldId id="2598"/>
          </p14:sldIdLst>
        </p14:section>
        <p14:section name="Podsumowanie i zakończenie" id="{9D43B691-7F7C-4AA6-8143-F613B49911B5}">
          <p14:sldIdLst>
            <p14:sldId id="25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355FF-136F-46A8-9F41-128AAC279A96}" v="1496" dt="2025-11-27T08:19:13.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065E0-86C3-4CD7-A136-183686C8DC9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GB"/>
        </a:p>
      </dgm:t>
    </dgm:pt>
    <dgm:pt modelId="{E9BD0623-3863-4622-9ED4-770DBAE13E63}">
      <dgm:prSet/>
      <dgm:spPr/>
      <dgm:t>
        <a:bodyPr/>
        <a:lstStyle/>
        <a:p>
          <a:pPr>
            <a:lnSpc>
              <a:spcPct val="100000"/>
            </a:lnSpc>
            <a:defRPr b="1"/>
          </a:pPr>
          <a:r>
            <a:rPr lang="en-DE" dirty="0"/>
            <a:t>Co to jest d</a:t>
          </a:r>
          <a:r>
            <a:rPr lang="en-GB" dirty="0" err="1">
              <a:latin typeface="+mn-lt"/>
            </a:rPr>
            <a:t>ystrofia</a:t>
          </a:r>
          <a:r>
            <a:rPr lang="en-GB" dirty="0">
              <a:latin typeface="+mn-lt"/>
            </a:rPr>
            <a:t> </a:t>
          </a:r>
          <a:r>
            <a:rPr lang="en-GB" dirty="0" err="1">
              <a:latin typeface="+mn-lt"/>
            </a:rPr>
            <a:t>mięśniowa</a:t>
          </a:r>
          <a:r>
            <a:rPr lang="en-GB" dirty="0">
              <a:latin typeface="+mn-lt"/>
            </a:rPr>
            <a:t> </a:t>
          </a:r>
          <a:r>
            <a:rPr lang="en-GB" dirty="0" err="1">
              <a:latin typeface="+mn-lt"/>
            </a:rPr>
            <a:t>Duchenne’a</a:t>
          </a:r>
          <a:r>
            <a:rPr lang="en-GB" dirty="0">
              <a:latin typeface="+mn-lt"/>
            </a:rPr>
            <a:t>, </a:t>
          </a:r>
          <a:r>
            <a:rPr lang="en-GB" dirty="0" err="1">
              <a:latin typeface="+mn-lt"/>
            </a:rPr>
            <a:t>czyli</a:t>
          </a:r>
          <a:r>
            <a:rPr lang="en-GB" dirty="0">
              <a:latin typeface="+mn-lt"/>
            </a:rPr>
            <a:t> DMD</a:t>
          </a:r>
          <a:r>
            <a:rPr lang="en-DE" dirty="0">
              <a:latin typeface="+mn-lt"/>
            </a:rPr>
            <a:t>?</a:t>
          </a:r>
          <a:r>
            <a:rPr lang="en-DE" dirty="0"/>
            <a:t> </a:t>
          </a:r>
          <a:endParaRPr lang="en-GB" dirty="0"/>
        </a:p>
      </dgm:t>
    </dgm:pt>
    <dgm:pt modelId="{A849C2BE-1256-4B5D-81C5-261921B55F7D}" type="parTrans" cxnId="{147BB908-7675-4B65-AB55-948C921A61FB}">
      <dgm:prSet/>
      <dgm:spPr/>
      <dgm:t>
        <a:bodyPr/>
        <a:lstStyle/>
        <a:p>
          <a:endParaRPr lang="en-GB"/>
        </a:p>
      </dgm:t>
    </dgm:pt>
    <dgm:pt modelId="{0D063633-6F2C-432C-9B77-EDE9CBCAD7D2}" type="sibTrans" cxnId="{147BB908-7675-4B65-AB55-948C921A61FB}">
      <dgm:prSet/>
      <dgm:spPr/>
      <dgm:t>
        <a:bodyPr/>
        <a:lstStyle/>
        <a:p>
          <a:pPr>
            <a:lnSpc>
              <a:spcPct val="100000"/>
            </a:lnSpc>
            <a:defRPr b="1"/>
          </a:pPr>
          <a:endParaRPr lang="en-GB"/>
        </a:p>
      </dgm:t>
    </dgm:pt>
    <dgm:pt modelId="{EAF54BB3-7D4E-4991-94B1-AC993EEFE5D7}">
      <dgm:prSet/>
      <dgm:spPr/>
      <dgm:t>
        <a:bodyPr/>
        <a:lstStyle/>
        <a:p>
          <a:pPr>
            <a:lnSpc>
              <a:spcPct val="100000"/>
            </a:lnSpc>
          </a:pPr>
          <a:r>
            <a:rPr lang="en-GB" dirty="0" err="1">
              <a:latin typeface="+mn-lt"/>
            </a:rPr>
            <a:t>Dystrofia</a:t>
          </a:r>
          <a:r>
            <a:rPr lang="en-GB" dirty="0">
              <a:latin typeface="+mn-lt"/>
            </a:rPr>
            <a:t> </a:t>
          </a:r>
          <a:r>
            <a:rPr lang="en-GB" dirty="0" err="1">
              <a:latin typeface="+mn-lt"/>
            </a:rPr>
            <a:t>mięśniowa</a:t>
          </a:r>
          <a:r>
            <a:rPr lang="en-GB" dirty="0">
              <a:latin typeface="+mn-lt"/>
            </a:rPr>
            <a:t> </a:t>
          </a:r>
          <a:r>
            <a:rPr lang="en-GB" dirty="0" err="1">
              <a:latin typeface="+mn-lt"/>
            </a:rPr>
            <a:t>Duchenne’a</a:t>
          </a:r>
          <a:r>
            <a:rPr lang="en-GB" dirty="0">
              <a:latin typeface="+mn-lt"/>
            </a:rPr>
            <a:t>, </a:t>
          </a:r>
          <a:r>
            <a:rPr lang="en-GB" dirty="0" err="1">
              <a:latin typeface="+mn-lt"/>
            </a:rPr>
            <a:t>czyli</a:t>
          </a:r>
          <a:r>
            <a:rPr lang="en-GB" dirty="0">
              <a:latin typeface="+mn-lt"/>
            </a:rPr>
            <a:t> DMD, to </a:t>
          </a:r>
          <a:r>
            <a:rPr lang="en-GB" dirty="0" err="1">
              <a:latin typeface="+mn-lt"/>
            </a:rPr>
            <a:t>choroba</a:t>
          </a:r>
          <a:r>
            <a:rPr lang="en-GB" dirty="0">
              <a:latin typeface="+mn-lt"/>
            </a:rPr>
            <a:t>, </a:t>
          </a:r>
          <a:r>
            <a:rPr lang="en-GB" dirty="0" err="1">
              <a:latin typeface="+mn-lt"/>
            </a:rPr>
            <a:t>która</a:t>
          </a:r>
          <a:r>
            <a:rPr lang="en-GB" dirty="0">
              <a:latin typeface="+mn-lt"/>
            </a:rPr>
            <a:t> </a:t>
          </a:r>
          <a:r>
            <a:rPr lang="en-GB" dirty="0" err="1">
              <a:latin typeface="+mn-lt"/>
            </a:rPr>
            <a:t>sprawia</a:t>
          </a:r>
          <a:r>
            <a:rPr lang="en-GB" dirty="0">
              <a:latin typeface="+mn-lt"/>
            </a:rPr>
            <a:t>, </a:t>
          </a:r>
          <a:r>
            <a:rPr lang="en-GB" dirty="0" err="1">
              <a:latin typeface="+mn-lt"/>
            </a:rPr>
            <a:t>że</a:t>
          </a:r>
          <a:r>
            <a:rPr lang="en-GB" dirty="0">
              <a:latin typeface="+mn-lt"/>
            </a:rPr>
            <a:t> </a:t>
          </a:r>
          <a:r>
            <a:rPr lang="en-GB" dirty="0" err="1">
              <a:latin typeface="+mn-lt"/>
            </a:rPr>
            <a:t>mięśnie</a:t>
          </a:r>
          <a:r>
            <a:rPr lang="en-GB" dirty="0">
              <a:latin typeface="+mn-lt"/>
            </a:rPr>
            <a:t> </a:t>
          </a:r>
          <a:r>
            <a:rPr lang="en-GB" dirty="0" err="1">
              <a:latin typeface="+mn-lt"/>
            </a:rPr>
            <a:t>stają</a:t>
          </a:r>
          <a:r>
            <a:rPr lang="en-GB" dirty="0">
              <a:latin typeface="+mn-lt"/>
            </a:rPr>
            <a:t> </a:t>
          </a:r>
          <a:r>
            <a:rPr lang="en-GB" dirty="0" err="1">
              <a:latin typeface="+mn-lt"/>
            </a:rPr>
            <a:t>się</a:t>
          </a:r>
          <a:r>
            <a:rPr lang="en-GB" dirty="0">
              <a:latin typeface="+mn-lt"/>
            </a:rPr>
            <a:t> </a:t>
          </a:r>
          <a:r>
            <a:rPr lang="en-GB" dirty="0" err="1">
              <a:latin typeface="+mn-lt"/>
            </a:rPr>
            <a:t>coraz</a:t>
          </a:r>
          <a:r>
            <a:rPr lang="en-GB" dirty="0">
              <a:latin typeface="+mn-lt"/>
            </a:rPr>
            <a:t> </a:t>
          </a:r>
          <a:r>
            <a:rPr lang="en-GB" dirty="0" err="1">
              <a:latin typeface="+mn-lt"/>
            </a:rPr>
            <a:t>słabsze</a:t>
          </a:r>
          <a:r>
            <a:rPr lang="en-DE" dirty="0">
              <a:latin typeface="+mn-lt"/>
            </a:rPr>
            <a:t> </a:t>
          </a:r>
          <a:r>
            <a:rPr lang="en-DE" dirty="0" err="1">
              <a:latin typeface="+mn-lt"/>
            </a:rPr>
            <a:t>i</a:t>
          </a:r>
          <a:r>
            <a:rPr lang="en-DE" dirty="0">
              <a:latin typeface="+mn-lt"/>
            </a:rPr>
            <a:t> </a:t>
          </a:r>
          <a:r>
            <a:rPr lang="en-DE" dirty="0" err="1">
              <a:latin typeface="+mn-lt"/>
            </a:rPr>
            <a:t>zanikaj</a:t>
          </a:r>
          <a:r>
            <a:rPr lang="en-GB" dirty="0">
              <a:latin typeface="+mn-lt"/>
            </a:rPr>
            <a:t>ą. </a:t>
          </a:r>
          <a:r>
            <a:rPr lang="en-GB" dirty="0" err="1">
              <a:latin typeface="+mn-lt"/>
            </a:rPr>
            <a:t>Dzieje</a:t>
          </a:r>
          <a:r>
            <a:rPr lang="en-GB" dirty="0">
              <a:latin typeface="+mn-lt"/>
            </a:rPr>
            <a:t> </a:t>
          </a:r>
          <a:r>
            <a:rPr lang="en-GB" dirty="0" err="1">
              <a:latin typeface="+mn-lt"/>
            </a:rPr>
            <a:t>się</a:t>
          </a:r>
          <a:r>
            <a:rPr lang="en-GB" dirty="0">
              <a:latin typeface="+mn-lt"/>
            </a:rPr>
            <a:t> </a:t>
          </a:r>
          <a:r>
            <a:rPr lang="en-GB" dirty="0" err="1">
              <a:latin typeface="+mn-lt"/>
            </a:rPr>
            <a:t>tak</a:t>
          </a:r>
          <a:r>
            <a:rPr lang="en-GB" dirty="0">
              <a:latin typeface="+mn-lt"/>
            </a:rPr>
            <a:t> </a:t>
          </a:r>
          <a:r>
            <a:rPr lang="en-GB" dirty="0" err="1">
              <a:latin typeface="+mn-lt"/>
            </a:rPr>
            <a:t>dlatego</a:t>
          </a:r>
          <a:r>
            <a:rPr lang="en-GB" dirty="0">
              <a:latin typeface="+mn-lt"/>
            </a:rPr>
            <a:t>, </a:t>
          </a:r>
          <a:r>
            <a:rPr lang="en-GB" dirty="0" err="1">
              <a:latin typeface="+mn-lt"/>
            </a:rPr>
            <a:t>że</a:t>
          </a:r>
          <a:r>
            <a:rPr lang="en-GB" dirty="0">
              <a:latin typeface="+mn-lt"/>
            </a:rPr>
            <a:t> w </a:t>
          </a:r>
          <a:r>
            <a:rPr lang="en-GB" dirty="0" err="1">
              <a:latin typeface="+mn-lt"/>
            </a:rPr>
            <a:t>ciele</a:t>
          </a:r>
          <a:r>
            <a:rPr lang="en-GB" dirty="0">
              <a:latin typeface="+mn-lt"/>
            </a:rPr>
            <a:t> </a:t>
          </a:r>
          <a:r>
            <a:rPr lang="en-GB" dirty="0" err="1">
              <a:latin typeface="+mn-lt"/>
            </a:rPr>
            <a:t>osoby</a:t>
          </a:r>
          <a:r>
            <a:rPr lang="en-GB" dirty="0">
              <a:latin typeface="+mn-lt"/>
            </a:rPr>
            <a:t> z DMD </a:t>
          </a:r>
          <a:r>
            <a:rPr lang="en-GB" dirty="0" err="1">
              <a:latin typeface="+mn-lt"/>
            </a:rPr>
            <a:t>brakuje</a:t>
          </a:r>
          <a:r>
            <a:rPr lang="en-GB" dirty="0">
              <a:latin typeface="+mn-lt"/>
            </a:rPr>
            <a:t> </a:t>
          </a:r>
          <a:r>
            <a:rPr lang="en-GB" dirty="0" err="1">
              <a:latin typeface="+mn-lt"/>
            </a:rPr>
            <a:t>bardzo</a:t>
          </a:r>
          <a:r>
            <a:rPr lang="en-GB" dirty="0">
              <a:latin typeface="+mn-lt"/>
            </a:rPr>
            <a:t> </a:t>
          </a:r>
          <a:r>
            <a:rPr lang="en-GB" dirty="0" err="1">
              <a:latin typeface="+mn-lt"/>
            </a:rPr>
            <a:t>ważnego</a:t>
          </a:r>
          <a:r>
            <a:rPr lang="en-GB" dirty="0">
              <a:latin typeface="+mn-lt"/>
            </a:rPr>
            <a:t> </a:t>
          </a:r>
          <a:r>
            <a:rPr lang="en-GB" dirty="0" err="1">
              <a:latin typeface="+mn-lt"/>
            </a:rPr>
            <a:t>składnika</a:t>
          </a:r>
          <a:r>
            <a:rPr lang="en-GB" dirty="0">
              <a:latin typeface="+mn-lt"/>
            </a:rPr>
            <a:t> – </a:t>
          </a:r>
          <a:r>
            <a:rPr lang="en-DE" dirty="0" err="1">
              <a:latin typeface="+mn-lt"/>
            </a:rPr>
            <a:t>bia</a:t>
          </a:r>
          <a:r>
            <a:rPr lang="en-GB" dirty="0">
              <a:latin typeface="+mn-lt"/>
            </a:rPr>
            <a:t>ł</a:t>
          </a:r>
          <a:r>
            <a:rPr lang="en-DE" dirty="0">
              <a:latin typeface="+mn-lt"/>
            </a:rPr>
            <a:t>ka </a:t>
          </a:r>
          <a:r>
            <a:rPr lang="en-GB" dirty="0" err="1">
              <a:latin typeface="+mn-lt"/>
            </a:rPr>
            <a:t>dystrofiny</a:t>
          </a:r>
          <a:r>
            <a:rPr lang="en-GB" dirty="0">
              <a:latin typeface="+mn-lt"/>
            </a:rPr>
            <a:t>. </a:t>
          </a:r>
          <a:r>
            <a:rPr lang="en-GB" dirty="0" err="1">
              <a:latin typeface="+mn-lt"/>
            </a:rPr>
            <a:t>Dystrofina</a:t>
          </a:r>
          <a:r>
            <a:rPr lang="en-GB" dirty="0">
              <a:latin typeface="+mn-lt"/>
            </a:rPr>
            <a:t> to</a:t>
          </a:r>
          <a:r>
            <a:rPr lang="en-DE" dirty="0">
              <a:latin typeface="+mn-lt"/>
            </a:rPr>
            <a:t> </a:t>
          </a:r>
          <a:r>
            <a:rPr lang="en-GB" dirty="0" err="1">
              <a:latin typeface="+mn-lt"/>
            </a:rPr>
            <a:t>taki</a:t>
          </a:r>
          <a:r>
            <a:rPr lang="en-GB" dirty="0">
              <a:latin typeface="+mn-lt"/>
            </a:rPr>
            <a:t> „</a:t>
          </a:r>
          <a:r>
            <a:rPr lang="en-GB" dirty="0" err="1">
              <a:latin typeface="+mn-lt"/>
            </a:rPr>
            <a:t>pomocnik</a:t>
          </a:r>
          <a:r>
            <a:rPr lang="en-GB" dirty="0">
              <a:latin typeface="+mn-lt"/>
            </a:rPr>
            <a:t>” </a:t>
          </a:r>
          <a:r>
            <a:rPr lang="en-GB" dirty="0" err="1">
              <a:latin typeface="+mn-lt"/>
            </a:rPr>
            <a:t>mięśni</a:t>
          </a:r>
          <a:r>
            <a:rPr lang="en-GB" dirty="0">
              <a:latin typeface="+mn-lt"/>
            </a:rPr>
            <a:t>, </a:t>
          </a:r>
          <a:r>
            <a:rPr lang="en-GB" dirty="0" err="1">
              <a:latin typeface="+mn-lt"/>
            </a:rPr>
            <a:t>który</a:t>
          </a:r>
          <a:r>
            <a:rPr lang="en-GB" dirty="0">
              <a:latin typeface="+mn-lt"/>
            </a:rPr>
            <a:t> </a:t>
          </a:r>
          <a:r>
            <a:rPr lang="en-GB" dirty="0" err="1">
              <a:latin typeface="+mn-lt"/>
            </a:rPr>
            <a:t>pomaga</a:t>
          </a:r>
          <a:r>
            <a:rPr lang="en-GB" dirty="0">
              <a:latin typeface="+mn-lt"/>
            </a:rPr>
            <a:t> </a:t>
          </a:r>
          <a:r>
            <a:rPr lang="en-GB" dirty="0" err="1">
              <a:latin typeface="+mn-lt"/>
            </a:rPr>
            <a:t>im</a:t>
          </a:r>
          <a:r>
            <a:rPr lang="en-GB" dirty="0">
              <a:latin typeface="+mn-lt"/>
            </a:rPr>
            <a:t> </a:t>
          </a:r>
          <a:r>
            <a:rPr lang="en-GB" dirty="0" err="1">
              <a:latin typeface="+mn-lt"/>
            </a:rPr>
            <a:t>być</a:t>
          </a:r>
          <a:r>
            <a:rPr lang="en-GB" dirty="0">
              <a:latin typeface="+mn-lt"/>
            </a:rPr>
            <a:t> </a:t>
          </a:r>
          <a:r>
            <a:rPr lang="en-GB" dirty="0" err="1">
              <a:latin typeface="+mn-lt"/>
            </a:rPr>
            <a:t>silnymi</a:t>
          </a:r>
          <a:r>
            <a:rPr lang="en-GB" dirty="0">
              <a:latin typeface="+mn-lt"/>
            </a:rPr>
            <a:t> </a:t>
          </a:r>
          <a:r>
            <a:rPr lang="en-GB" dirty="0" err="1">
              <a:latin typeface="+mn-lt"/>
            </a:rPr>
            <a:t>i</a:t>
          </a:r>
          <a:r>
            <a:rPr lang="en-GB" dirty="0">
              <a:latin typeface="+mn-lt"/>
            </a:rPr>
            <a:t> </a:t>
          </a:r>
          <a:r>
            <a:rPr lang="en-GB" dirty="0" err="1">
              <a:latin typeface="+mn-lt"/>
            </a:rPr>
            <a:t>sprawnymi</a:t>
          </a:r>
          <a:r>
            <a:rPr lang="en-GB" dirty="0">
              <a:latin typeface="+mn-lt"/>
            </a:rPr>
            <a:t>.</a:t>
          </a:r>
          <a:r>
            <a:rPr lang="en-DE" dirty="0">
              <a:latin typeface="+mn-lt"/>
            </a:rPr>
            <a:t> </a:t>
          </a:r>
          <a:endParaRPr lang="en-GB" dirty="0"/>
        </a:p>
      </dgm:t>
    </dgm:pt>
    <dgm:pt modelId="{C6CD46D1-F784-4D9B-97CE-38332331E490}" type="parTrans" cxnId="{D3938A90-8457-4548-9A1B-720509A724C9}">
      <dgm:prSet/>
      <dgm:spPr/>
      <dgm:t>
        <a:bodyPr/>
        <a:lstStyle/>
        <a:p>
          <a:endParaRPr lang="en-GB"/>
        </a:p>
      </dgm:t>
    </dgm:pt>
    <dgm:pt modelId="{22CE905A-EF49-4088-BA8D-94317430CFEA}" type="sibTrans" cxnId="{D3938A90-8457-4548-9A1B-720509A724C9}">
      <dgm:prSet/>
      <dgm:spPr/>
      <dgm:t>
        <a:bodyPr/>
        <a:lstStyle/>
        <a:p>
          <a:endParaRPr lang="en-GB"/>
        </a:p>
      </dgm:t>
    </dgm:pt>
    <dgm:pt modelId="{E9FDD636-2C0E-421D-AC8F-A60ADF6AC00B}">
      <dgm:prSet/>
      <dgm:spPr/>
      <dgm:t>
        <a:bodyPr/>
        <a:lstStyle/>
        <a:p>
          <a:pPr>
            <a:lnSpc>
              <a:spcPct val="100000"/>
            </a:lnSpc>
            <a:defRPr b="1"/>
          </a:pPr>
          <a:r>
            <a:rPr lang="en-DE" dirty="0" err="1"/>
            <a:t>Przyczyna</a:t>
          </a:r>
          <a:r>
            <a:rPr lang="en-DE" dirty="0"/>
            <a:t> </a:t>
          </a:r>
          <a:r>
            <a:rPr lang="en-DE" dirty="0" err="1"/>
            <a:t>choroby</a:t>
          </a:r>
          <a:endParaRPr lang="en-GB" dirty="0"/>
        </a:p>
      </dgm:t>
    </dgm:pt>
    <dgm:pt modelId="{B221DA94-A42B-4843-B288-414BC28A112A}" type="parTrans" cxnId="{B42FFAD8-2E98-458B-97E9-5C4D662D2629}">
      <dgm:prSet/>
      <dgm:spPr/>
      <dgm:t>
        <a:bodyPr/>
        <a:lstStyle/>
        <a:p>
          <a:endParaRPr lang="en-GB"/>
        </a:p>
      </dgm:t>
    </dgm:pt>
    <dgm:pt modelId="{31D31EC9-2218-49DE-8F95-CF976B30B417}" type="sibTrans" cxnId="{B42FFAD8-2E98-458B-97E9-5C4D662D2629}">
      <dgm:prSet/>
      <dgm:spPr/>
      <dgm:t>
        <a:bodyPr/>
        <a:lstStyle/>
        <a:p>
          <a:pPr>
            <a:lnSpc>
              <a:spcPct val="100000"/>
            </a:lnSpc>
            <a:defRPr b="1"/>
          </a:pPr>
          <a:endParaRPr lang="en-GB"/>
        </a:p>
      </dgm:t>
    </dgm:pt>
    <dgm:pt modelId="{AF1B8FBC-D564-40F0-A0ED-D80DA8BBC626}">
      <dgm:prSet/>
      <dgm:spPr/>
      <dgm:t>
        <a:bodyPr/>
        <a:lstStyle/>
        <a:p>
          <a:pPr>
            <a:lnSpc>
              <a:spcPct val="100000"/>
            </a:lnSpc>
          </a:pPr>
          <a:r>
            <a:rPr lang="pl-PL" dirty="0"/>
            <a:t>Ta choroba pojawia się, gdy w genach, czyli w instrukcji budowy naszego ciała, jest mały błąd. Ten błąd sprawia, że mięśnie nie dostają wystarczająco dużo dystrofiny i z czasem zaczynają słabnąć</a:t>
          </a:r>
          <a:r>
            <a:rPr lang="en-DE" dirty="0"/>
            <a:t> </a:t>
          </a:r>
          <a:r>
            <a:rPr lang="en-DE" dirty="0" err="1"/>
            <a:t>i</a:t>
          </a:r>
          <a:r>
            <a:rPr lang="en-DE" dirty="0"/>
            <a:t> </a:t>
          </a:r>
          <a:r>
            <a:rPr lang="en-DE" dirty="0" err="1"/>
            <a:t>zanika</a:t>
          </a:r>
          <a:r>
            <a:rPr lang="pl-PL" dirty="0"/>
            <a:t>ć.</a:t>
          </a:r>
          <a:r>
            <a:rPr lang="en-DE" dirty="0"/>
            <a:t> </a:t>
          </a:r>
        </a:p>
        <a:p>
          <a:pPr>
            <a:lnSpc>
              <a:spcPct val="100000"/>
            </a:lnSpc>
          </a:pPr>
          <a:r>
            <a:rPr lang="pl-PL" dirty="0"/>
            <a:t>Czasami ten błąd jest przekazywany w rodzinie, najczęściej przez mamę, która sama nie choruje, ale może być nosicielką, ale u jednego na trzy dzieci z DMD pojawia się zupełnie niespodziewanie – przez nową, przypadkową zmianę w genach, która nie została odziedziczona.</a:t>
          </a:r>
          <a:endParaRPr lang="en-GB" dirty="0">
            <a:latin typeface="+mn-lt"/>
          </a:endParaRPr>
        </a:p>
      </dgm:t>
    </dgm:pt>
    <dgm:pt modelId="{AAA2050B-75A5-41DC-B31A-8E092A20175F}" type="parTrans" cxnId="{1D5EA70B-D98C-4968-81FA-77CAA707DCD9}">
      <dgm:prSet/>
      <dgm:spPr/>
      <dgm:t>
        <a:bodyPr/>
        <a:lstStyle/>
        <a:p>
          <a:endParaRPr lang="en-GB"/>
        </a:p>
      </dgm:t>
    </dgm:pt>
    <dgm:pt modelId="{4BB83206-70BF-4024-A975-E59A3DB14D00}" type="sibTrans" cxnId="{1D5EA70B-D98C-4968-81FA-77CAA707DCD9}">
      <dgm:prSet/>
      <dgm:spPr/>
      <dgm:t>
        <a:bodyPr/>
        <a:lstStyle/>
        <a:p>
          <a:endParaRPr lang="en-GB"/>
        </a:p>
      </dgm:t>
    </dgm:pt>
    <dgm:pt modelId="{0C04CF62-4794-4977-BFFD-2849644AE88C}">
      <dgm:prSet/>
      <dgm:spPr/>
      <dgm:t>
        <a:bodyPr/>
        <a:lstStyle/>
        <a:p>
          <a:pPr>
            <a:lnSpc>
              <a:spcPct val="100000"/>
            </a:lnSpc>
            <a:defRPr b="1"/>
          </a:pPr>
          <a:r>
            <a:rPr lang="en-GB"/>
            <a:t>Dotknięta grupa pacjentów</a:t>
          </a:r>
        </a:p>
      </dgm:t>
    </dgm:pt>
    <dgm:pt modelId="{3A4B56E0-F6B4-4F1B-A93B-6F51BDF000AA}" type="parTrans" cxnId="{4668828C-56BC-4463-87DC-E9FBF57D777C}">
      <dgm:prSet/>
      <dgm:spPr/>
      <dgm:t>
        <a:bodyPr/>
        <a:lstStyle/>
        <a:p>
          <a:endParaRPr lang="en-GB"/>
        </a:p>
      </dgm:t>
    </dgm:pt>
    <dgm:pt modelId="{67D661EA-A225-4E15-B88E-C09CE73331E0}" type="sibTrans" cxnId="{4668828C-56BC-4463-87DC-E9FBF57D777C}">
      <dgm:prSet/>
      <dgm:spPr/>
      <dgm:t>
        <a:bodyPr/>
        <a:lstStyle/>
        <a:p>
          <a:endParaRPr lang="en-GB"/>
        </a:p>
      </dgm:t>
    </dgm:pt>
    <dgm:pt modelId="{194CB27B-C3B2-4D0B-A7C3-5DC5232E361A}">
      <dgm:prSet/>
      <dgm:spPr/>
      <dgm:t>
        <a:bodyPr/>
        <a:lstStyle/>
        <a:p>
          <a:pPr>
            <a:lnSpc>
              <a:spcPct val="100000"/>
            </a:lnSpc>
          </a:pPr>
          <a:r>
            <a:rPr lang="pl-PL" dirty="0"/>
            <a:t>DMD najczęściej dotyka chłopców, bo sposób przekazywania tej choroby jest związany z tym, jak działają geny u chłopców i dziewczynek</a:t>
          </a:r>
          <a:r>
            <a:rPr lang="en-DE" dirty="0"/>
            <a:t> (</a:t>
          </a:r>
          <a:r>
            <a:rPr lang="en-GB" dirty="0" err="1"/>
            <a:t>dziedziczenie</a:t>
          </a:r>
          <a:r>
            <a:rPr lang="en-GB" dirty="0"/>
            <a:t> </a:t>
          </a:r>
          <a:r>
            <a:rPr lang="en-GB" dirty="0" err="1"/>
            <a:t>recesywne</a:t>
          </a:r>
          <a:r>
            <a:rPr lang="en-GB" dirty="0"/>
            <a:t> </a:t>
          </a:r>
          <a:r>
            <a:rPr lang="en-GB" dirty="0" err="1"/>
            <a:t>sprzężone</a:t>
          </a:r>
          <a:r>
            <a:rPr lang="en-GB" dirty="0"/>
            <a:t> z </a:t>
          </a:r>
          <a:r>
            <a:rPr lang="en-GB" dirty="0" err="1"/>
            <a:t>chromosomem</a:t>
          </a:r>
          <a:r>
            <a:rPr lang="en-GB" dirty="0"/>
            <a:t> X</a:t>
          </a:r>
          <a:r>
            <a:rPr lang="en-DE" dirty="0"/>
            <a:t>).</a:t>
          </a:r>
          <a:endParaRPr lang="en-GB" dirty="0"/>
        </a:p>
      </dgm:t>
    </dgm:pt>
    <dgm:pt modelId="{700E19C6-F16D-4137-B00B-C4BC57F7CE82}" type="parTrans" cxnId="{68D59732-5A62-422D-8187-E915BAF4263A}">
      <dgm:prSet/>
      <dgm:spPr/>
      <dgm:t>
        <a:bodyPr/>
        <a:lstStyle/>
        <a:p>
          <a:endParaRPr lang="en-GB"/>
        </a:p>
      </dgm:t>
    </dgm:pt>
    <dgm:pt modelId="{AF001F23-31F1-418B-A28E-4C82A04A176D}" type="sibTrans" cxnId="{68D59732-5A62-422D-8187-E915BAF4263A}">
      <dgm:prSet/>
      <dgm:spPr/>
      <dgm:t>
        <a:bodyPr/>
        <a:lstStyle/>
        <a:p>
          <a:endParaRPr lang="en-GB"/>
        </a:p>
      </dgm:t>
    </dgm:pt>
    <dgm:pt modelId="{5572794A-C039-41FD-A59A-79ACBFFEB714}" type="pres">
      <dgm:prSet presAssocID="{8FE065E0-86C3-4CD7-A136-183686C8DC9B}" presName="Root" presStyleCnt="0">
        <dgm:presLayoutVars>
          <dgm:dir/>
          <dgm:resizeHandles val="exact"/>
        </dgm:presLayoutVars>
      </dgm:prSet>
      <dgm:spPr/>
    </dgm:pt>
    <dgm:pt modelId="{988555CF-674D-4096-9599-716377ED0747}" type="pres">
      <dgm:prSet presAssocID="{E9BD0623-3863-4622-9ED4-770DBAE13E63}" presName="Composite" presStyleCnt="0"/>
      <dgm:spPr/>
    </dgm:pt>
    <dgm:pt modelId="{B64B43FC-AF30-4331-9C61-19D6EEDDDD61}" type="pres">
      <dgm:prSet presAssocID="{E9BD0623-3863-4622-9ED4-770DBAE13E63}" presName="Picture" presStyleLbl="node1" presStyleIdx="0" presStyleCnt="3" custLinFactY="11014" custLinFactNeighborY="100000"/>
      <dgm:spPr>
        <a:blipFill>
          <a:blip xmlns:r="http://schemas.openxmlformats.org/officeDocument/2006/relationships" r:embed="rId1">
            <a:extLst>
              <a:ext uri="{28A0092B-C50C-407E-A947-70E740481C1C}">
                <a14:useLocalDpi xmlns:a14="http://schemas.microsoft.com/office/drawing/2010/main" val="0"/>
              </a:ext>
            </a:extLst>
          </a:blip>
          <a:srcRect l="28559" r="11444" b="5"/>
          <a:stretch/>
        </a:blipFill>
      </dgm:spPr>
      <dgm:extLst>
        <a:ext uri="{E40237B7-FDA0-4F09-8148-C483321AD2D9}">
          <dgm14:cNvPr xmlns:dgm14="http://schemas.microsoft.com/office/drawing/2010/diagram" id="0" name="" descr="Helisa DNA w formie abstrakcyjnej"/>
        </a:ext>
      </dgm:extLst>
    </dgm:pt>
    <dgm:pt modelId="{5625E9DB-D207-4D7A-ADE0-D281A573CDAE}" type="pres">
      <dgm:prSet presAssocID="{E9BD0623-3863-4622-9ED4-770DBAE13E63}" presName="Subtitle" presStyleLbl="revTx" presStyleIdx="0" presStyleCnt="6">
        <dgm:presLayoutVars>
          <dgm:chMax val="0"/>
          <dgm:bulletEnabled/>
        </dgm:presLayoutVars>
      </dgm:prSet>
      <dgm:spPr/>
    </dgm:pt>
    <dgm:pt modelId="{8B5B2A50-23F8-4AC3-9888-70EE13EDB2E6}" type="pres">
      <dgm:prSet presAssocID="{E9BD0623-3863-4622-9ED4-770DBAE13E63}" presName="Description" presStyleLbl="revTx" presStyleIdx="1" presStyleCnt="6">
        <dgm:presLayoutVars>
          <dgm:bulletEnabled/>
        </dgm:presLayoutVars>
      </dgm:prSet>
      <dgm:spPr/>
    </dgm:pt>
    <dgm:pt modelId="{43782F68-5156-4977-B661-1D9C166BB6DB}" type="pres">
      <dgm:prSet presAssocID="{0D063633-6F2C-432C-9B77-EDE9CBCAD7D2}" presName="sibTrans" presStyleLbl="sibTrans2D1" presStyleIdx="0" presStyleCnt="0"/>
      <dgm:spPr/>
    </dgm:pt>
    <dgm:pt modelId="{2BB307AF-4214-4A6D-BFEC-76AF7E87A4C8}" type="pres">
      <dgm:prSet presAssocID="{E9FDD636-2C0E-421D-AC8F-A60ADF6AC00B}" presName="Composite" presStyleCnt="0"/>
      <dgm:spPr/>
    </dgm:pt>
    <dgm:pt modelId="{31008B0C-D314-4CF8-8E49-4A322EBEE9F8}" type="pres">
      <dgm:prSet presAssocID="{E9FDD636-2C0E-421D-AC8F-A60ADF6AC00B}" presName="Picture" presStyleLbl="node1" presStyleIdx="1" presStyleCnt="3" custLinFactY="-6612" custLinFactNeighborY="-100000"/>
      <dgm:spPr>
        <a:blipFill>
          <a:blip xmlns:r="http://schemas.openxmlformats.org/officeDocument/2006/relationships" r:embed="rId2">
            <a:extLst>
              <a:ext uri="{28A0092B-C50C-407E-A947-70E740481C1C}">
                <a14:useLocalDpi xmlns:a14="http://schemas.microsoft.com/office/drawing/2010/main" val="0"/>
              </a:ext>
            </a:extLst>
          </a:blip>
          <a:srcRect l="743" r="28506" b="-2"/>
          <a:stretch/>
        </a:blipFill>
      </dgm:spPr>
      <dgm:extLst>
        <a:ext uri="{E40237B7-FDA0-4F09-8148-C483321AD2D9}">
          <dgm14:cNvPr xmlns:dgm14="http://schemas.microsoft.com/office/drawing/2010/diagram" id="0" name="" descr="Rdzeń kręgowy"/>
        </a:ext>
      </dgm:extLst>
    </dgm:pt>
    <dgm:pt modelId="{B9F1EFB5-3DB4-4C23-BFA0-0076234827EA}" type="pres">
      <dgm:prSet presAssocID="{E9FDD636-2C0E-421D-AC8F-A60ADF6AC00B}" presName="Subtitle" presStyleLbl="revTx" presStyleIdx="2" presStyleCnt="6">
        <dgm:presLayoutVars>
          <dgm:chMax val="0"/>
          <dgm:bulletEnabled/>
        </dgm:presLayoutVars>
      </dgm:prSet>
      <dgm:spPr/>
    </dgm:pt>
    <dgm:pt modelId="{260E3A90-4000-410F-91FB-51CD5A831DB6}" type="pres">
      <dgm:prSet presAssocID="{E9FDD636-2C0E-421D-AC8F-A60ADF6AC00B}" presName="Description" presStyleLbl="revTx" presStyleIdx="3" presStyleCnt="6">
        <dgm:presLayoutVars>
          <dgm:bulletEnabled/>
        </dgm:presLayoutVars>
      </dgm:prSet>
      <dgm:spPr/>
    </dgm:pt>
    <dgm:pt modelId="{317DCF03-B742-4C62-8DCD-9CAEAAF06700}" type="pres">
      <dgm:prSet presAssocID="{31D31EC9-2218-49DE-8F95-CF976B30B417}" presName="sibTrans" presStyleLbl="sibTrans2D1" presStyleIdx="0" presStyleCnt="0"/>
      <dgm:spPr/>
    </dgm:pt>
    <dgm:pt modelId="{384EC44B-2669-415C-B279-D8E2711BC60F}" type="pres">
      <dgm:prSet presAssocID="{0C04CF62-4794-4977-BFFD-2849644AE88C}" presName="Composite" presStyleCnt="0"/>
      <dgm:spPr/>
    </dgm:pt>
    <dgm:pt modelId="{781E13AC-EE8E-4F6F-8960-E59B89330713}" type="pres">
      <dgm:prSet presAssocID="{0C04CF62-4794-4977-BFFD-2849644AE88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8249" r="5256" b="7"/>
          <a:stretch/>
        </a:blipFill>
      </dgm:spPr>
      <dgm:extLst>
        <a:ext uri="{E40237B7-FDA0-4F09-8148-C483321AD2D9}">
          <dgm14:cNvPr xmlns:dgm14="http://schemas.microsoft.com/office/drawing/2010/diagram" id="0" name="" descr="Chłopak pokazuje mięśnie"/>
        </a:ext>
      </dgm:extLst>
    </dgm:pt>
    <dgm:pt modelId="{B10B8567-8E3E-4164-9190-330F9A16243E}" type="pres">
      <dgm:prSet presAssocID="{0C04CF62-4794-4977-BFFD-2849644AE88C}" presName="Subtitle" presStyleLbl="revTx" presStyleIdx="4" presStyleCnt="6">
        <dgm:presLayoutVars>
          <dgm:chMax val="0"/>
          <dgm:bulletEnabled/>
        </dgm:presLayoutVars>
      </dgm:prSet>
      <dgm:spPr/>
    </dgm:pt>
    <dgm:pt modelId="{43E01B14-0A83-4496-90E4-58DB4258443A}" type="pres">
      <dgm:prSet presAssocID="{0C04CF62-4794-4977-BFFD-2849644AE88C}" presName="Description" presStyleLbl="revTx" presStyleIdx="5" presStyleCnt="6">
        <dgm:presLayoutVars>
          <dgm:bulletEnabled/>
        </dgm:presLayoutVars>
      </dgm:prSet>
      <dgm:spPr/>
    </dgm:pt>
  </dgm:ptLst>
  <dgm:cxnLst>
    <dgm:cxn modelId="{147BB908-7675-4B65-AB55-948C921A61FB}" srcId="{8FE065E0-86C3-4CD7-A136-183686C8DC9B}" destId="{E9BD0623-3863-4622-9ED4-770DBAE13E63}" srcOrd="0" destOrd="0" parTransId="{A849C2BE-1256-4B5D-81C5-261921B55F7D}" sibTransId="{0D063633-6F2C-432C-9B77-EDE9CBCAD7D2}"/>
    <dgm:cxn modelId="{1D5EA70B-D98C-4968-81FA-77CAA707DCD9}" srcId="{E9FDD636-2C0E-421D-AC8F-A60ADF6AC00B}" destId="{AF1B8FBC-D564-40F0-A0ED-D80DA8BBC626}" srcOrd="0" destOrd="0" parTransId="{AAA2050B-75A5-41DC-B31A-8E092A20175F}" sibTransId="{4BB83206-70BF-4024-A975-E59A3DB14D00}"/>
    <dgm:cxn modelId="{22E98C0F-F362-4B1E-AB78-186527D1656E}" type="presOf" srcId="{E9BD0623-3863-4622-9ED4-770DBAE13E63}" destId="{5625E9DB-D207-4D7A-ADE0-D281A573CDAE}" srcOrd="0" destOrd="0" presId="urn:microsoft.com/office/officeart/2024/3/layout/verticalVisualTextBlock1"/>
    <dgm:cxn modelId="{4137CF30-9E1C-45DF-A3AD-5F75164DCC53}" type="presOf" srcId="{EAF54BB3-7D4E-4991-94B1-AC993EEFE5D7}" destId="{8B5B2A50-23F8-4AC3-9888-70EE13EDB2E6}" srcOrd="0" destOrd="0" presId="urn:microsoft.com/office/officeart/2024/3/layout/verticalVisualTextBlock1"/>
    <dgm:cxn modelId="{68D59732-5A62-422D-8187-E915BAF4263A}" srcId="{0C04CF62-4794-4977-BFFD-2849644AE88C}" destId="{194CB27B-C3B2-4D0B-A7C3-5DC5232E361A}" srcOrd="0" destOrd="0" parTransId="{700E19C6-F16D-4137-B00B-C4BC57F7CE82}" sibTransId="{AF001F23-31F1-418B-A28E-4C82A04A176D}"/>
    <dgm:cxn modelId="{CF06BE3A-018D-4FF8-B165-C1A6F8952B71}" type="presOf" srcId="{8FE065E0-86C3-4CD7-A136-183686C8DC9B}" destId="{5572794A-C039-41FD-A59A-79ACBFFEB714}" srcOrd="0" destOrd="0" presId="urn:microsoft.com/office/officeart/2024/3/layout/verticalVisualTextBlock1"/>
    <dgm:cxn modelId="{86E1AF79-6BB7-4D21-A750-0227DD069DEA}" type="presOf" srcId="{E9FDD636-2C0E-421D-AC8F-A60ADF6AC00B}" destId="{B9F1EFB5-3DB4-4C23-BFA0-0076234827EA}" srcOrd="0" destOrd="0" presId="urn:microsoft.com/office/officeart/2024/3/layout/verticalVisualTextBlock1"/>
    <dgm:cxn modelId="{1A69FD86-5A22-4AAE-AE73-6DAD45DB1007}" type="presOf" srcId="{194CB27B-C3B2-4D0B-A7C3-5DC5232E361A}" destId="{43E01B14-0A83-4496-90E4-58DB4258443A}" srcOrd="0" destOrd="0" presId="urn:microsoft.com/office/officeart/2024/3/layout/verticalVisualTextBlock1"/>
    <dgm:cxn modelId="{4DE83089-497D-408E-8EFF-84C6D0D178A4}" type="presOf" srcId="{31D31EC9-2218-49DE-8F95-CF976B30B417}" destId="{317DCF03-B742-4C62-8DCD-9CAEAAF06700}" srcOrd="0" destOrd="0" presId="urn:microsoft.com/office/officeart/2024/3/layout/verticalVisualTextBlock1"/>
    <dgm:cxn modelId="{4668828C-56BC-4463-87DC-E9FBF57D777C}" srcId="{8FE065E0-86C3-4CD7-A136-183686C8DC9B}" destId="{0C04CF62-4794-4977-BFFD-2849644AE88C}" srcOrd="2" destOrd="0" parTransId="{3A4B56E0-F6B4-4F1B-A93B-6F51BDF000AA}" sibTransId="{67D661EA-A225-4E15-B88E-C09CE73331E0}"/>
    <dgm:cxn modelId="{D3938A90-8457-4548-9A1B-720509A724C9}" srcId="{E9BD0623-3863-4622-9ED4-770DBAE13E63}" destId="{EAF54BB3-7D4E-4991-94B1-AC993EEFE5D7}" srcOrd="0" destOrd="0" parTransId="{C6CD46D1-F784-4D9B-97CE-38332331E490}" sibTransId="{22CE905A-EF49-4088-BA8D-94317430CFEA}"/>
    <dgm:cxn modelId="{660656AA-B820-4A2C-B649-5C28CF3B70C9}" type="presOf" srcId="{0C04CF62-4794-4977-BFFD-2849644AE88C}" destId="{B10B8567-8E3E-4164-9190-330F9A16243E}" srcOrd="0" destOrd="0" presId="urn:microsoft.com/office/officeart/2024/3/layout/verticalVisualTextBlock1"/>
    <dgm:cxn modelId="{3A5AA7AA-DB60-4A9F-AAE1-B7E0D652A358}" type="presOf" srcId="{0D063633-6F2C-432C-9B77-EDE9CBCAD7D2}" destId="{43782F68-5156-4977-B661-1D9C166BB6DB}" srcOrd="0" destOrd="0" presId="urn:microsoft.com/office/officeart/2024/3/layout/verticalVisualTextBlock1"/>
    <dgm:cxn modelId="{B42FFAD8-2E98-458B-97E9-5C4D662D2629}" srcId="{8FE065E0-86C3-4CD7-A136-183686C8DC9B}" destId="{E9FDD636-2C0E-421D-AC8F-A60ADF6AC00B}" srcOrd="1" destOrd="0" parTransId="{B221DA94-A42B-4843-B288-414BC28A112A}" sibTransId="{31D31EC9-2218-49DE-8F95-CF976B30B417}"/>
    <dgm:cxn modelId="{A8F0E2F0-91CA-49E5-8B2B-85A3FB1AC980}" type="presOf" srcId="{AF1B8FBC-D564-40F0-A0ED-D80DA8BBC626}" destId="{260E3A90-4000-410F-91FB-51CD5A831DB6}" srcOrd="0" destOrd="0" presId="urn:microsoft.com/office/officeart/2024/3/layout/verticalVisualTextBlock1"/>
    <dgm:cxn modelId="{696FFF2D-542F-42A2-9696-E2D1F322BF62}" type="presParOf" srcId="{5572794A-C039-41FD-A59A-79ACBFFEB714}" destId="{988555CF-674D-4096-9599-716377ED0747}" srcOrd="0" destOrd="0" presId="urn:microsoft.com/office/officeart/2024/3/layout/verticalVisualTextBlock1"/>
    <dgm:cxn modelId="{964307D6-6DE4-41A1-A017-D94796E87835}" type="presParOf" srcId="{988555CF-674D-4096-9599-716377ED0747}" destId="{B64B43FC-AF30-4331-9C61-19D6EEDDDD61}" srcOrd="0" destOrd="0" presId="urn:microsoft.com/office/officeart/2024/3/layout/verticalVisualTextBlock1"/>
    <dgm:cxn modelId="{0CC408D2-248C-4749-B682-A3B9FC85ED8B}" type="presParOf" srcId="{988555CF-674D-4096-9599-716377ED0747}" destId="{5625E9DB-D207-4D7A-ADE0-D281A573CDAE}" srcOrd="1" destOrd="0" presId="urn:microsoft.com/office/officeart/2024/3/layout/verticalVisualTextBlock1"/>
    <dgm:cxn modelId="{12BC73CB-F091-42E6-94D4-F91FEE48C5E0}" type="presParOf" srcId="{988555CF-674D-4096-9599-716377ED0747}" destId="{8B5B2A50-23F8-4AC3-9888-70EE13EDB2E6}" srcOrd="2" destOrd="0" presId="urn:microsoft.com/office/officeart/2024/3/layout/verticalVisualTextBlock1"/>
    <dgm:cxn modelId="{0EB2918B-4B5F-4E63-B329-832DD6C9FF08}" type="presParOf" srcId="{5572794A-C039-41FD-A59A-79ACBFFEB714}" destId="{43782F68-5156-4977-B661-1D9C166BB6DB}" srcOrd="1" destOrd="0" presId="urn:microsoft.com/office/officeart/2024/3/layout/verticalVisualTextBlock1"/>
    <dgm:cxn modelId="{53FB4047-F97F-48D8-AE4C-E2AC1A4F9C2A}" type="presParOf" srcId="{5572794A-C039-41FD-A59A-79ACBFFEB714}" destId="{2BB307AF-4214-4A6D-BFEC-76AF7E87A4C8}" srcOrd="2" destOrd="0" presId="urn:microsoft.com/office/officeart/2024/3/layout/verticalVisualTextBlock1"/>
    <dgm:cxn modelId="{725B701D-14FE-4AF3-A236-3A214BBB99D4}" type="presParOf" srcId="{2BB307AF-4214-4A6D-BFEC-76AF7E87A4C8}" destId="{31008B0C-D314-4CF8-8E49-4A322EBEE9F8}" srcOrd="0" destOrd="0" presId="urn:microsoft.com/office/officeart/2024/3/layout/verticalVisualTextBlock1"/>
    <dgm:cxn modelId="{B80344E6-8969-4471-83D3-276B43CDBAB0}" type="presParOf" srcId="{2BB307AF-4214-4A6D-BFEC-76AF7E87A4C8}" destId="{B9F1EFB5-3DB4-4C23-BFA0-0076234827EA}" srcOrd="1" destOrd="0" presId="urn:microsoft.com/office/officeart/2024/3/layout/verticalVisualTextBlock1"/>
    <dgm:cxn modelId="{A42FE03F-C5A9-4629-AAE0-AC2AAB9CA0EA}" type="presParOf" srcId="{2BB307AF-4214-4A6D-BFEC-76AF7E87A4C8}" destId="{260E3A90-4000-410F-91FB-51CD5A831DB6}" srcOrd="2" destOrd="0" presId="urn:microsoft.com/office/officeart/2024/3/layout/verticalVisualTextBlock1"/>
    <dgm:cxn modelId="{79034267-22C7-4EFC-BAA4-B3DA2C0C4B65}" type="presParOf" srcId="{5572794A-C039-41FD-A59A-79ACBFFEB714}" destId="{317DCF03-B742-4C62-8DCD-9CAEAAF06700}" srcOrd="3" destOrd="0" presId="urn:microsoft.com/office/officeart/2024/3/layout/verticalVisualTextBlock1"/>
    <dgm:cxn modelId="{CF6C4468-891F-4944-8D12-8DF8B74F6600}" type="presParOf" srcId="{5572794A-C039-41FD-A59A-79ACBFFEB714}" destId="{384EC44B-2669-415C-B279-D8E2711BC60F}" srcOrd="4" destOrd="0" presId="urn:microsoft.com/office/officeart/2024/3/layout/verticalVisualTextBlock1"/>
    <dgm:cxn modelId="{8F0EBAFB-20F6-4CA8-A844-9918F0DF5012}" type="presParOf" srcId="{384EC44B-2669-415C-B279-D8E2711BC60F}" destId="{781E13AC-EE8E-4F6F-8960-E59B89330713}" srcOrd="0" destOrd="0" presId="urn:microsoft.com/office/officeart/2024/3/layout/verticalVisualTextBlock1"/>
    <dgm:cxn modelId="{D772E62A-6B3A-4C89-B80E-04F8CA3CC2ED}" type="presParOf" srcId="{384EC44B-2669-415C-B279-D8E2711BC60F}" destId="{B10B8567-8E3E-4164-9190-330F9A16243E}" srcOrd="1" destOrd="0" presId="urn:microsoft.com/office/officeart/2024/3/layout/verticalVisualTextBlock1"/>
    <dgm:cxn modelId="{398AAFBC-2545-4FAB-BD69-8CE968208D74}" type="presParOf" srcId="{384EC44B-2669-415C-B279-D8E2711BC60F}" destId="{43E01B14-0A83-4496-90E4-58DB4258443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B43FC-AF30-4331-9C61-19D6EEDDDD61}">
      <dsp:nvSpPr>
        <dsp:cNvPr id="0" name=""/>
        <dsp:cNvSpPr/>
      </dsp:nvSpPr>
      <dsp:spPr>
        <a:xfrm>
          <a:off x="0" y="1869771"/>
          <a:ext cx="1684266" cy="16842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8559" r="11444" b="5"/>
          <a:stretch/>
        </a:blipFill>
        <a:ln>
          <a:noFill/>
        </a:ln>
        <a:effectLst/>
      </dsp:spPr>
      <dsp:style>
        <a:lnRef idx="0">
          <a:scrgbClr r="0" g="0" b="0"/>
        </a:lnRef>
        <a:fillRef idx="3">
          <a:scrgbClr r="0" g="0" b="0"/>
        </a:fillRef>
        <a:effectRef idx="2">
          <a:scrgbClr r="0" g="0" b="0"/>
        </a:effectRef>
        <a:fontRef idx="minor">
          <a:schemeClr val="lt1"/>
        </a:fontRef>
      </dsp:style>
    </dsp:sp>
    <dsp:sp modelId="{5625E9DB-D207-4D7A-ADE0-D281A573CDAE}">
      <dsp:nvSpPr>
        <dsp:cNvPr id="0" name=""/>
        <dsp:cNvSpPr/>
      </dsp:nvSpPr>
      <dsp:spPr>
        <a:xfrm>
          <a:off x="1864266" y="0"/>
          <a:ext cx="9260765" cy="3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DE" sz="1800" kern="1200" dirty="0"/>
            <a:t>Co to jest d</a:t>
          </a:r>
          <a:r>
            <a:rPr lang="en-GB" sz="1800" kern="1200" dirty="0" err="1">
              <a:latin typeface="+mn-lt"/>
            </a:rPr>
            <a:t>ystrofia</a:t>
          </a:r>
          <a:r>
            <a:rPr lang="en-GB" sz="1800" kern="1200" dirty="0">
              <a:latin typeface="+mn-lt"/>
            </a:rPr>
            <a:t> </a:t>
          </a:r>
          <a:r>
            <a:rPr lang="en-GB" sz="1800" kern="1200" dirty="0" err="1">
              <a:latin typeface="+mn-lt"/>
            </a:rPr>
            <a:t>mięśniowa</a:t>
          </a:r>
          <a:r>
            <a:rPr lang="en-GB" sz="1800" kern="1200" dirty="0">
              <a:latin typeface="+mn-lt"/>
            </a:rPr>
            <a:t> </a:t>
          </a:r>
          <a:r>
            <a:rPr lang="en-GB" sz="1800" kern="1200" dirty="0" err="1">
              <a:latin typeface="+mn-lt"/>
            </a:rPr>
            <a:t>Duchenne’a</a:t>
          </a:r>
          <a:r>
            <a:rPr lang="en-GB" sz="1800" kern="1200" dirty="0">
              <a:latin typeface="+mn-lt"/>
            </a:rPr>
            <a:t>, </a:t>
          </a:r>
          <a:r>
            <a:rPr lang="en-GB" sz="1800" kern="1200" dirty="0" err="1">
              <a:latin typeface="+mn-lt"/>
            </a:rPr>
            <a:t>czyli</a:t>
          </a:r>
          <a:r>
            <a:rPr lang="en-GB" sz="1800" kern="1200" dirty="0">
              <a:latin typeface="+mn-lt"/>
            </a:rPr>
            <a:t> DMD</a:t>
          </a:r>
          <a:r>
            <a:rPr lang="en-DE" sz="1800" kern="1200" dirty="0">
              <a:latin typeface="+mn-lt"/>
            </a:rPr>
            <a:t>?</a:t>
          </a:r>
          <a:r>
            <a:rPr lang="en-DE" sz="1800" kern="1200" dirty="0"/>
            <a:t> </a:t>
          </a:r>
          <a:endParaRPr lang="en-GB" sz="1800" kern="1200" dirty="0"/>
        </a:p>
      </dsp:txBody>
      <dsp:txXfrm>
        <a:off x="1864266" y="0"/>
        <a:ext cx="9260765" cy="389419"/>
      </dsp:txXfrm>
    </dsp:sp>
    <dsp:sp modelId="{8B5B2A50-23F8-4AC3-9888-70EE13EDB2E6}">
      <dsp:nvSpPr>
        <dsp:cNvPr id="0" name=""/>
        <dsp:cNvSpPr/>
      </dsp:nvSpPr>
      <dsp:spPr>
        <a:xfrm>
          <a:off x="1864266" y="389419"/>
          <a:ext cx="9260765" cy="129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dirty="0" err="1">
              <a:latin typeface="+mn-lt"/>
            </a:rPr>
            <a:t>Dystrofia</a:t>
          </a:r>
          <a:r>
            <a:rPr lang="en-GB" sz="1400" kern="1200" dirty="0">
              <a:latin typeface="+mn-lt"/>
            </a:rPr>
            <a:t> </a:t>
          </a:r>
          <a:r>
            <a:rPr lang="en-GB" sz="1400" kern="1200" dirty="0" err="1">
              <a:latin typeface="+mn-lt"/>
            </a:rPr>
            <a:t>mięśniowa</a:t>
          </a:r>
          <a:r>
            <a:rPr lang="en-GB" sz="1400" kern="1200" dirty="0">
              <a:latin typeface="+mn-lt"/>
            </a:rPr>
            <a:t> </a:t>
          </a:r>
          <a:r>
            <a:rPr lang="en-GB" sz="1400" kern="1200" dirty="0" err="1">
              <a:latin typeface="+mn-lt"/>
            </a:rPr>
            <a:t>Duchenne’a</a:t>
          </a:r>
          <a:r>
            <a:rPr lang="en-GB" sz="1400" kern="1200" dirty="0">
              <a:latin typeface="+mn-lt"/>
            </a:rPr>
            <a:t>, </a:t>
          </a:r>
          <a:r>
            <a:rPr lang="en-GB" sz="1400" kern="1200" dirty="0" err="1">
              <a:latin typeface="+mn-lt"/>
            </a:rPr>
            <a:t>czyli</a:t>
          </a:r>
          <a:r>
            <a:rPr lang="en-GB" sz="1400" kern="1200" dirty="0">
              <a:latin typeface="+mn-lt"/>
            </a:rPr>
            <a:t> DMD, to </a:t>
          </a:r>
          <a:r>
            <a:rPr lang="en-GB" sz="1400" kern="1200" dirty="0" err="1">
              <a:latin typeface="+mn-lt"/>
            </a:rPr>
            <a:t>choroba</a:t>
          </a:r>
          <a:r>
            <a:rPr lang="en-GB" sz="1400" kern="1200" dirty="0">
              <a:latin typeface="+mn-lt"/>
            </a:rPr>
            <a:t>, </a:t>
          </a:r>
          <a:r>
            <a:rPr lang="en-GB" sz="1400" kern="1200" dirty="0" err="1">
              <a:latin typeface="+mn-lt"/>
            </a:rPr>
            <a:t>która</a:t>
          </a:r>
          <a:r>
            <a:rPr lang="en-GB" sz="1400" kern="1200" dirty="0">
              <a:latin typeface="+mn-lt"/>
            </a:rPr>
            <a:t> </a:t>
          </a:r>
          <a:r>
            <a:rPr lang="en-GB" sz="1400" kern="1200" dirty="0" err="1">
              <a:latin typeface="+mn-lt"/>
            </a:rPr>
            <a:t>sprawia</a:t>
          </a:r>
          <a:r>
            <a:rPr lang="en-GB" sz="1400" kern="1200" dirty="0">
              <a:latin typeface="+mn-lt"/>
            </a:rPr>
            <a:t>, </a:t>
          </a:r>
          <a:r>
            <a:rPr lang="en-GB" sz="1400" kern="1200" dirty="0" err="1">
              <a:latin typeface="+mn-lt"/>
            </a:rPr>
            <a:t>że</a:t>
          </a:r>
          <a:r>
            <a:rPr lang="en-GB" sz="1400" kern="1200" dirty="0">
              <a:latin typeface="+mn-lt"/>
            </a:rPr>
            <a:t> </a:t>
          </a:r>
          <a:r>
            <a:rPr lang="en-GB" sz="1400" kern="1200" dirty="0" err="1">
              <a:latin typeface="+mn-lt"/>
            </a:rPr>
            <a:t>mięśnie</a:t>
          </a:r>
          <a:r>
            <a:rPr lang="en-GB" sz="1400" kern="1200" dirty="0">
              <a:latin typeface="+mn-lt"/>
            </a:rPr>
            <a:t> </a:t>
          </a:r>
          <a:r>
            <a:rPr lang="en-GB" sz="1400" kern="1200" dirty="0" err="1">
              <a:latin typeface="+mn-lt"/>
            </a:rPr>
            <a:t>stają</a:t>
          </a:r>
          <a:r>
            <a:rPr lang="en-GB" sz="1400" kern="1200" dirty="0">
              <a:latin typeface="+mn-lt"/>
            </a:rPr>
            <a:t> </a:t>
          </a:r>
          <a:r>
            <a:rPr lang="en-GB" sz="1400" kern="1200" dirty="0" err="1">
              <a:latin typeface="+mn-lt"/>
            </a:rPr>
            <a:t>się</a:t>
          </a:r>
          <a:r>
            <a:rPr lang="en-GB" sz="1400" kern="1200" dirty="0">
              <a:latin typeface="+mn-lt"/>
            </a:rPr>
            <a:t> </a:t>
          </a:r>
          <a:r>
            <a:rPr lang="en-GB" sz="1400" kern="1200" dirty="0" err="1">
              <a:latin typeface="+mn-lt"/>
            </a:rPr>
            <a:t>coraz</a:t>
          </a:r>
          <a:r>
            <a:rPr lang="en-GB" sz="1400" kern="1200" dirty="0">
              <a:latin typeface="+mn-lt"/>
            </a:rPr>
            <a:t> </a:t>
          </a:r>
          <a:r>
            <a:rPr lang="en-GB" sz="1400" kern="1200" dirty="0" err="1">
              <a:latin typeface="+mn-lt"/>
            </a:rPr>
            <a:t>słabsze</a:t>
          </a:r>
          <a:r>
            <a:rPr lang="en-DE" sz="1400" kern="1200" dirty="0">
              <a:latin typeface="+mn-lt"/>
            </a:rPr>
            <a:t> </a:t>
          </a:r>
          <a:r>
            <a:rPr lang="en-DE" sz="1400" kern="1200" dirty="0" err="1">
              <a:latin typeface="+mn-lt"/>
            </a:rPr>
            <a:t>i</a:t>
          </a:r>
          <a:r>
            <a:rPr lang="en-DE" sz="1400" kern="1200" dirty="0">
              <a:latin typeface="+mn-lt"/>
            </a:rPr>
            <a:t> </a:t>
          </a:r>
          <a:r>
            <a:rPr lang="en-DE" sz="1400" kern="1200" dirty="0" err="1">
              <a:latin typeface="+mn-lt"/>
            </a:rPr>
            <a:t>zanikaj</a:t>
          </a:r>
          <a:r>
            <a:rPr lang="en-GB" sz="1400" kern="1200" dirty="0">
              <a:latin typeface="+mn-lt"/>
            </a:rPr>
            <a:t>ą. </a:t>
          </a:r>
          <a:r>
            <a:rPr lang="en-GB" sz="1400" kern="1200" dirty="0" err="1">
              <a:latin typeface="+mn-lt"/>
            </a:rPr>
            <a:t>Dzieje</a:t>
          </a:r>
          <a:r>
            <a:rPr lang="en-GB" sz="1400" kern="1200" dirty="0">
              <a:latin typeface="+mn-lt"/>
            </a:rPr>
            <a:t> </a:t>
          </a:r>
          <a:r>
            <a:rPr lang="en-GB" sz="1400" kern="1200" dirty="0" err="1">
              <a:latin typeface="+mn-lt"/>
            </a:rPr>
            <a:t>się</a:t>
          </a:r>
          <a:r>
            <a:rPr lang="en-GB" sz="1400" kern="1200" dirty="0">
              <a:latin typeface="+mn-lt"/>
            </a:rPr>
            <a:t> </a:t>
          </a:r>
          <a:r>
            <a:rPr lang="en-GB" sz="1400" kern="1200" dirty="0" err="1">
              <a:latin typeface="+mn-lt"/>
            </a:rPr>
            <a:t>tak</a:t>
          </a:r>
          <a:r>
            <a:rPr lang="en-GB" sz="1400" kern="1200" dirty="0">
              <a:latin typeface="+mn-lt"/>
            </a:rPr>
            <a:t> </a:t>
          </a:r>
          <a:r>
            <a:rPr lang="en-GB" sz="1400" kern="1200" dirty="0" err="1">
              <a:latin typeface="+mn-lt"/>
            </a:rPr>
            <a:t>dlatego</a:t>
          </a:r>
          <a:r>
            <a:rPr lang="en-GB" sz="1400" kern="1200" dirty="0">
              <a:latin typeface="+mn-lt"/>
            </a:rPr>
            <a:t>, </a:t>
          </a:r>
          <a:r>
            <a:rPr lang="en-GB" sz="1400" kern="1200" dirty="0" err="1">
              <a:latin typeface="+mn-lt"/>
            </a:rPr>
            <a:t>że</a:t>
          </a:r>
          <a:r>
            <a:rPr lang="en-GB" sz="1400" kern="1200" dirty="0">
              <a:latin typeface="+mn-lt"/>
            </a:rPr>
            <a:t> w </a:t>
          </a:r>
          <a:r>
            <a:rPr lang="en-GB" sz="1400" kern="1200" dirty="0" err="1">
              <a:latin typeface="+mn-lt"/>
            </a:rPr>
            <a:t>ciele</a:t>
          </a:r>
          <a:r>
            <a:rPr lang="en-GB" sz="1400" kern="1200" dirty="0">
              <a:latin typeface="+mn-lt"/>
            </a:rPr>
            <a:t> </a:t>
          </a:r>
          <a:r>
            <a:rPr lang="en-GB" sz="1400" kern="1200" dirty="0" err="1">
              <a:latin typeface="+mn-lt"/>
            </a:rPr>
            <a:t>osoby</a:t>
          </a:r>
          <a:r>
            <a:rPr lang="en-GB" sz="1400" kern="1200" dirty="0">
              <a:latin typeface="+mn-lt"/>
            </a:rPr>
            <a:t> z DMD </a:t>
          </a:r>
          <a:r>
            <a:rPr lang="en-GB" sz="1400" kern="1200" dirty="0" err="1">
              <a:latin typeface="+mn-lt"/>
            </a:rPr>
            <a:t>brakuje</a:t>
          </a:r>
          <a:r>
            <a:rPr lang="en-GB" sz="1400" kern="1200" dirty="0">
              <a:latin typeface="+mn-lt"/>
            </a:rPr>
            <a:t> </a:t>
          </a:r>
          <a:r>
            <a:rPr lang="en-GB" sz="1400" kern="1200" dirty="0" err="1">
              <a:latin typeface="+mn-lt"/>
            </a:rPr>
            <a:t>bardzo</a:t>
          </a:r>
          <a:r>
            <a:rPr lang="en-GB" sz="1400" kern="1200" dirty="0">
              <a:latin typeface="+mn-lt"/>
            </a:rPr>
            <a:t> </a:t>
          </a:r>
          <a:r>
            <a:rPr lang="en-GB" sz="1400" kern="1200" dirty="0" err="1">
              <a:latin typeface="+mn-lt"/>
            </a:rPr>
            <a:t>ważnego</a:t>
          </a:r>
          <a:r>
            <a:rPr lang="en-GB" sz="1400" kern="1200" dirty="0">
              <a:latin typeface="+mn-lt"/>
            </a:rPr>
            <a:t> </a:t>
          </a:r>
          <a:r>
            <a:rPr lang="en-GB" sz="1400" kern="1200" dirty="0" err="1">
              <a:latin typeface="+mn-lt"/>
            </a:rPr>
            <a:t>składnika</a:t>
          </a:r>
          <a:r>
            <a:rPr lang="en-GB" sz="1400" kern="1200" dirty="0">
              <a:latin typeface="+mn-lt"/>
            </a:rPr>
            <a:t> – </a:t>
          </a:r>
          <a:r>
            <a:rPr lang="en-DE" sz="1400" kern="1200" dirty="0" err="1">
              <a:latin typeface="+mn-lt"/>
            </a:rPr>
            <a:t>bia</a:t>
          </a:r>
          <a:r>
            <a:rPr lang="en-GB" sz="1400" kern="1200" dirty="0">
              <a:latin typeface="+mn-lt"/>
            </a:rPr>
            <a:t>ł</a:t>
          </a:r>
          <a:r>
            <a:rPr lang="en-DE" sz="1400" kern="1200" dirty="0">
              <a:latin typeface="+mn-lt"/>
            </a:rPr>
            <a:t>ka </a:t>
          </a:r>
          <a:r>
            <a:rPr lang="en-GB" sz="1400" kern="1200" dirty="0" err="1">
              <a:latin typeface="+mn-lt"/>
            </a:rPr>
            <a:t>dystrofiny</a:t>
          </a:r>
          <a:r>
            <a:rPr lang="en-GB" sz="1400" kern="1200" dirty="0">
              <a:latin typeface="+mn-lt"/>
            </a:rPr>
            <a:t>. </a:t>
          </a:r>
          <a:r>
            <a:rPr lang="en-GB" sz="1400" kern="1200" dirty="0" err="1">
              <a:latin typeface="+mn-lt"/>
            </a:rPr>
            <a:t>Dystrofina</a:t>
          </a:r>
          <a:r>
            <a:rPr lang="en-GB" sz="1400" kern="1200" dirty="0">
              <a:latin typeface="+mn-lt"/>
            </a:rPr>
            <a:t> to</a:t>
          </a:r>
          <a:r>
            <a:rPr lang="en-DE" sz="1400" kern="1200" dirty="0">
              <a:latin typeface="+mn-lt"/>
            </a:rPr>
            <a:t> </a:t>
          </a:r>
          <a:r>
            <a:rPr lang="en-GB" sz="1400" kern="1200" dirty="0" err="1">
              <a:latin typeface="+mn-lt"/>
            </a:rPr>
            <a:t>taki</a:t>
          </a:r>
          <a:r>
            <a:rPr lang="en-GB" sz="1400" kern="1200" dirty="0">
              <a:latin typeface="+mn-lt"/>
            </a:rPr>
            <a:t> „</a:t>
          </a:r>
          <a:r>
            <a:rPr lang="en-GB" sz="1400" kern="1200" dirty="0" err="1">
              <a:latin typeface="+mn-lt"/>
            </a:rPr>
            <a:t>pomocnik</a:t>
          </a:r>
          <a:r>
            <a:rPr lang="en-GB" sz="1400" kern="1200" dirty="0">
              <a:latin typeface="+mn-lt"/>
            </a:rPr>
            <a:t>” </a:t>
          </a:r>
          <a:r>
            <a:rPr lang="en-GB" sz="1400" kern="1200" dirty="0" err="1">
              <a:latin typeface="+mn-lt"/>
            </a:rPr>
            <a:t>mięśni</a:t>
          </a:r>
          <a:r>
            <a:rPr lang="en-GB" sz="1400" kern="1200" dirty="0">
              <a:latin typeface="+mn-lt"/>
            </a:rPr>
            <a:t>, </a:t>
          </a:r>
          <a:r>
            <a:rPr lang="en-GB" sz="1400" kern="1200" dirty="0" err="1">
              <a:latin typeface="+mn-lt"/>
            </a:rPr>
            <a:t>który</a:t>
          </a:r>
          <a:r>
            <a:rPr lang="en-GB" sz="1400" kern="1200" dirty="0">
              <a:latin typeface="+mn-lt"/>
            </a:rPr>
            <a:t> </a:t>
          </a:r>
          <a:r>
            <a:rPr lang="en-GB" sz="1400" kern="1200" dirty="0" err="1">
              <a:latin typeface="+mn-lt"/>
            </a:rPr>
            <a:t>pomaga</a:t>
          </a:r>
          <a:r>
            <a:rPr lang="en-GB" sz="1400" kern="1200" dirty="0">
              <a:latin typeface="+mn-lt"/>
            </a:rPr>
            <a:t> </a:t>
          </a:r>
          <a:r>
            <a:rPr lang="en-GB" sz="1400" kern="1200" dirty="0" err="1">
              <a:latin typeface="+mn-lt"/>
            </a:rPr>
            <a:t>im</a:t>
          </a:r>
          <a:r>
            <a:rPr lang="en-GB" sz="1400" kern="1200" dirty="0">
              <a:latin typeface="+mn-lt"/>
            </a:rPr>
            <a:t> </a:t>
          </a:r>
          <a:r>
            <a:rPr lang="en-GB" sz="1400" kern="1200" dirty="0" err="1">
              <a:latin typeface="+mn-lt"/>
            </a:rPr>
            <a:t>być</a:t>
          </a:r>
          <a:r>
            <a:rPr lang="en-GB" sz="1400" kern="1200" dirty="0">
              <a:latin typeface="+mn-lt"/>
            </a:rPr>
            <a:t> </a:t>
          </a:r>
          <a:r>
            <a:rPr lang="en-GB" sz="1400" kern="1200" dirty="0" err="1">
              <a:latin typeface="+mn-lt"/>
            </a:rPr>
            <a:t>silnymi</a:t>
          </a:r>
          <a:r>
            <a:rPr lang="en-GB" sz="1400" kern="1200" dirty="0">
              <a:latin typeface="+mn-lt"/>
            </a:rPr>
            <a:t> </a:t>
          </a:r>
          <a:r>
            <a:rPr lang="en-GB" sz="1400" kern="1200" dirty="0" err="1">
              <a:latin typeface="+mn-lt"/>
            </a:rPr>
            <a:t>i</a:t>
          </a:r>
          <a:r>
            <a:rPr lang="en-GB" sz="1400" kern="1200" dirty="0">
              <a:latin typeface="+mn-lt"/>
            </a:rPr>
            <a:t> </a:t>
          </a:r>
          <a:r>
            <a:rPr lang="en-GB" sz="1400" kern="1200" dirty="0" err="1">
              <a:latin typeface="+mn-lt"/>
            </a:rPr>
            <a:t>sprawnymi</a:t>
          </a:r>
          <a:r>
            <a:rPr lang="en-GB" sz="1400" kern="1200" dirty="0">
              <a:latin typeface="+mn-lt"/>
            </a:rPr>
            <a:t>.</a:t>
          </a:r>
          <a:r>
            <a:rPr lang="en-DE" sz="1400" kern="1200" dirty="0">
              <a:latin typeface="+mn-lt"/>
            </a:rPr>
            <a:t> </a:t>
          </a:r>
          <a:endParaRPr lang="en-GB" sz="1400" kern="1200" dirty="0"/>
        </a:p>
      </dsp:txBody>
      <dsp:txXfrm>
        <a:off x="1864266" y="389419"/>
        <a:ext cx="9260765" cy="1294847"/>
      </dsp:txXfrm>
    </dsp:sp>
    <dsp:sp modelId="{31008B0C-D314-4CF8-8E49-4A322EBEE9F8}">
      <dsp:nvSpPr>
        <dsp:cNvPr id="0" name=""/>
        <dsp:cNvSpPr/>
      </dsp:nvSpPr>
      <dsp:spPr>
        <a:xfrm>
          <a:off x="0" y="23377"/>
          <a:ext cx="1684266" cy="16842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743" r="28506" b="-2"/>
          <a:stretch/>
        </a:blipFill>
        <a:ln>
          <a:noFill/>
        </a:ln>
        <a:effectLst/>
      </dsp:spPr>
      <dsp:style>
        <a:lnRef idx="0">
          <a:scrgbClr r="0" g="0" b="0"/>
        </a:lnRef>
        <a:fillRef idx="3">
          <a:scrgbClr r="0" g="0" b="0"/>
        </a:fillRef>
        <a:effectRef idx="2">
          <a:scrgbClr r="0" g="0" b="0"/>
        </a:effectRef>
        <a:fontRef idx="minor">
          <a:schemeClr val="lt1"/>
        </a:fontRef>
      </dsp:style>
    </dsp:sp>
    <dsp:sp modelId="{B9F1EFB5-3DB4-4C23-BFA0-0076234827EA}">
      <dsp:nvSpPr>
        <dsp:cNvPr id="0" name=""/>
        <dsp:cNvSpPr/>
      </dsp:nvSpPr>
      <dsp:spPr>
        <a:xfrm>
          <a:off x="1864266" y="1819007"/>
          <a:ext cx="9260765" cy="3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DE" sz="1800" kern="1200" dirty="0" err="1"/>
            <a:t>Przyczyna</a:t>
          </a:r>
          <a:r>
            <a:rPr lang="en-DE" sz="1800" kern="1200" dirty="0"/>
            <a:t> </a:t>
          </a:r>
          <a:r>
            <a:rPr lang="en-DE" sz="1800" kern="1200" dirty="0" err="1"/>
            <a:t>choroby</a:t>
          </a:r>
          <a:endParaRPr lang="en-GB" sz="1800" kern="1200" dirty="0"/>
        </a:p>
      </dsp:txBody>
      <dsp:txXfrm>
        <a:off x="1864266" y="1819007"/>
        <a:ext cx="9260765" cy="389419"/>
      </dsp:txXfrm>
    </dsp:sp>
    <dsp:sp modelId="{260E3A90-4000-410F-91FB-51CD5A831DB6}">
      <dsp:nvSpPr>
        <dsp:cNvPr id="0" name=""/>
        <dsp:cNvSpPr/>
      </dsp:nvSpPr>
      <dsp:spPr>
        <a:xfrm>
          <a:off x="1864266" y="2208426"/>
          <a:ext cx="9260765" cy="129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pl-PL" sz="1400" kern="1200" dirty="0"/>
            <a:t>Ta choroba pojawia się, gdy w genach, czyli w instrukcji budowy naszego ciała, jest mały błąd. Ten błąd sprawia, że mięśnie nie dostają wystarczająco dużo dystrofiny i z czasem zaczynają słabnąć</a:t>
          </a:r>
          <a:r>
            <a:rPr lang="en-DE" sz="1400" kern="1200" dirty="0"/>
            <a:t> </a:t>
          </a:r>
          <a:r>
            <a:rPr lang="en-DE" sz="1400" kern="1200" dirty="0" err="1"/>
            <a:t>i</a:t>
          </a:r>
          <a:r>
            <a:rPr lang="en-DE" sz="1400" kern="1200" dirty="0"/>
            <a:t> </a:t>
          </a:r>
          <a:r>
            <a:rPr lang="en-DE" sz="1400" kern="1200" dirty="0" err="1"/>
            <a:t>zanika</a:t>
          </a:r>
          <a:r>
            <a:rPr lang="pl-PL" sz="1400" kern="1200" dirty="0"/>
            <a:t>ć.</a:t>
          </a:r>
          <a:r>
            <a:rPr lang="en-DE" sz="1400" kern="1200" dirty="0"/>
            <a:t> </a:t>
          </a:r>
        </a:p>
        <a:p>
          <a:pPr marL="0" lvl="0" indent="0" algn="l" defTabSz="622300">
            <a:lnSpc>
              <a:spcPct val="100000"/>
            </a:lnSpc>
            <a:spcBef>
              <a:spcPct val="0"/>
            </a:spcBef>
            <a:spcAft>
              <a:spcPct val="35000"/>
            </a:spcAft>
            <a:buNone/>
          </a:pPr>
          <a:r>
            <a:rPr lang="pl-PL" sz="1400" kern="1200" dirty="0"/>
            <a:t>Czasami ten błąd jest przekazywany w rodzinie, najczęściej przez mamę, która sama nie choruje, ale może być nosicielką, ale u jednego na trzy dzieci z DMD pojawia się zupełnie niespodziewanie – przez nową, przypadkową zmianę w genach, która nie została odziedziczona.</a:t>
          </a:r>
          <a:endParaRPr lang="en-GB" sz="1400" kern="1200" dirty="0">
            <a:latin typeface="+mn-lt"/>
          </a:endParaRPr>
        </a:p>
      </dsp:txBody>
      <dsp:txXfrm>
        <a:off x="1864266" y="2208426"/>
        <a:ext cx="9260765" cy="1294847"/>
      </dsp:txXfrm>
    </dsp:sp>
    <dsp:sp modelId="{781E13AC-EE8E-4F6F-8960-E59B89330713}">
      <dsp:nvSpPr>
        <dsp:cNvPr id="0" name=""/>
        <dsp:cNvSpPr/>
      </dsp:nvSpPr>
      <dsp:spPr>
        <a:xfrm>
          <a:off x="0" y="3638015"/>
          <a:ext cx="1684266" cy="168426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8249" r="5256" b="7"/>
          <a:stretch/>
        </a:blipFill>
        <a:ln>
          <a:noFill/>
        </a:ln>
        <a:effectLst/>
      </dsp:spPr>
      <dsp:style>
        <a:lnRef idx="0">
          <a:scrgbClr r="0" g="0" b="0"/>
        </a:lnRef>
        <a:fillRef idx="3">
          <a:scrgbClr r="0" g="0" b="0"/>
        </a:fillRef>
        <a:effectRef idx="2">
          <a:scrgbClr r="0" g="0" b="0"/>
        </a:effectRef>
        <a:fontRef idx="minor">
          <a:schemeClr val="lt1"/>
        </a:fontRef>
      </dsp:style>
    </dsp:sp>
    <dsp:sp modelId="{B10B8567-8E3E-4164-9190-330F9A16243E}">
      <dsp:nvSpPr>
        <dsp:cNvPr id="0" name=""/>
        <dsp:cNvSpPr/>
      </dsp:nvSpPr>
      <dsp:spPr>
        <a:xfrm>
          <a:off x="1864266" y="3638015"/>
          <a:ext cx="9260765" cy="3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Dotknięta grupa pacjentów</a:t>
          </a:r>
        </a:p>
      </dsp:txBody>
      <dsp:txXfrm>
        <a:off x="1864266" y="3638015"/>
        <a:ext cx="9260765" cy="389419"/>
      </dsp:txXfrm>
    </dsp:sp>
    <dsp:sp modelId="{43E01B14-0A83-4496-90E4-58DB4258443A}">
      <dsp:nvSpPr>
        <dsp:cNvPr id="0" name=""/>
        <dsp:cNvSpPr/>
      </dsp:nvSpPr>
      <dsp:spPr>
        <a:xfrm>
          <a:off x="1864266" y="4027434"/>
          <a:ext cx="9260765" cy="129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pl-PL" sz="1400" kern="1200" dirty="0"/>
            <a:t>DMD najczęściej dotyka chłopców, bo sposób przekazywania tej choroby jest związany z tym, jak działają geny u chłopców i dziewczynek</a:t>
          </a:r>
          <a:r>
            <a:rPr lang="en-DE" sz="1400" kern="1200" dirty="0"/>
            <a:t> (</a:t>
          </a:r>
          <a:r>
            <a:rPr lang="en-GB" sz="1400" kern="1200" dirty="0" err="1"/>
            <a:t>dziedziczenie</a:t>
          </a:r>
          <a:r>
            <a:rPr lang="en-GB" sz="1400" kern="1200" dirty="0"/>
            <a:t> </a:t>
          </a:r>
          <a:r>
            <a:rPr lang="en-GB" sz="1400" kern="1200" dirty="0" err="1"/>
            <a:t>recesywne</a:t>
          </a:r>
          <a:r>
            <a:rPr lang="en-GB" sz="1400" kern="1200" dirty="0"/>
            <a:t> </a:t>
          </a:r>
          <a:r>
            <a:rPr lang="en-GB" sz="1400" kern="1200" dirty="0" err="1"/>
            <a:t>sprzężone</a:t>
          </a:r>
          <a:r>
            <a:rPr lang="en-GB" sz="1400" kern="1200" dirty="0"/>
            <a:t> z </a:t>
          </a:r>
          <a:r>
            <a:rPr lang="en-GB" sz="1400" kern="1200" dirty="0" err="1"/>
            <a:t>chromosomem</a:t>
          </a:r>
          <a:r>
            <a:rPr lang="en-GB" sz="1400" kern="1200" dirty="0"/>
            <a:t> X</a:t>
          </a:r>
          <a:r>
            <a:rPr lang="en-DE" sz="1400" kern="1200" dirty="0"/>
            <a:t>).</a:t>
          </a:r>
          <a:endParaRPr lang="en-GB" sz="1400" kern="1200" dirty="0"/>
        </a:p>
      </dsp:txBody>
      <dsp:txXfrm>
        <a:off x="1864266" y="4027434"/>
        <a:ext cx="9260765" cy="1294847"/>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65709-1EE6-4DE1-84E6-999A5A5E9AB3}" type="datetimeFigureOut">
              <a:rPr lang="en-GB" smtClean="0"/>
              <a:t>27/11/2025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D9DD3-DDF9-4E4F-97C0-6B36A248FAC9}" type="slidenum">
              <a:rPr lang="en-GB" smtClean="0"/>
              <a:t>‹#›</a:t>
            </a:fld>
            <a:endParaRPr lang="en-GB"/>
          </a:p>
        </p:txBody>
      </p:sp>
    </p:spTree>
    <p:extLst>
      <p:ext uri="{BB962C8B-B14F-4D97-AF65-F5344CB8AC3E}">
        <p14:creationId xmlns:p14="http://schemas.microsoft.com/office/powerpoint/2010/main" val="344676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Zawartość wygenerowana przez AI może być niepoprawna.
---
Witamy na prezentacji poświęconej dystrofii mięśniowej Duchenne’a (DMD). Omówimy definicję, objawy, codzienne wyzwania oraz najnowsze terapie i wsparcie dla chorych. Celem jest budowanie empatii, zrozumienia i nadziei na lepszą przyszłość dla dzieci i ich rodzin.
</a:t>
            </a:r>
          </a:p>
        </p:txBody>
      </p:sp>
      <p:sp>
        <p:nvSpPr>
          <p:cNvPr id="4" name="Slide Number Placeholder 3"/>
          <p:cNvSpPr>
            <a:spLocks noGrp="1"/>
          </p:cNvSpPr>
          <p:nvPr>
            <p:ph type="sldNum" sz="quarter" idx="5"/>
          </p:nvPr>
        </p:nvSpPr>
        <p:spPr/>
        <p:txBody>
          <a:bodyPr/>
          <a:lstStyle/>
          <a:p>
            <a:fld id="{348AB6AA-A7D4-42F6-B5A0-B18143F289CE}" type="slidenum">
              <a:rPr lang="en-GB" smtClean="0"/>
              <a:t>1</a:t>
            </a:fld>
            <a:endParaRPr lang="en-GB"/>
          </a:p>
        </p:txBody>
      </p:sp>
    </p:spTree>
    <p:extLst>
      <p:ext uri="{BB962C8B-B14F-4D97-AF65-F5344CB8AC3E}">
        <p14:creationId xmlns:p14="http://schemas.microsoft.com/office/powerpoint/2010/main" val="88540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Pierwsze oznaki to opóźnienia motoryczne, trudności w chodzeniu, częste upadki oraz problemy z wstawaniem. Rodzice i lekarze powinni zwracać uwagę na te symptomy.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12</a:t>
            </a:fld>
            <a:endParaRPr lang="en-GB"/>
          </a:p>
        </p:txBody>
      </p:sp>
    </p:spTree>
    <p:extLst>
      <p:ext uri="{BB962C8B-B14F-4D97-AF65-F5344CB8AC3E}">
        <p14:creationId xmlns:p14="http://schemas.microsoft.com/office/powerpoint/2010/main" val="32208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Wczesne objawy DMD to trudności w chodzeniu, częste upadki, osłabienie mięśni nóg i opóźniony rozwój motoryczny. Zauważenie tych symptomów jest ważne dla szybkiej diagnozy choroby.
Źródło obrazu: biblioteka zawartości platformy Microsoft 365
</a:t>
            </a:r>
          </a:p>
        </p:txBody>
      </p:sp>
      <p:sp>
        <p:nvSpPr>
          <p:cNvPr id="4" name="Slide Number Placeholder 3"/>
          <p:cNvSpPr>
            <a:spLocks noGrp="1"/>
          </p:cNvSpPr>
          <p:nvPr>
            <p:ph type="sldNum" sz="quarter" idx="5"/>
          </p:nvPr>
        </p:nvSpPr>
        <p:spPr/>
        <p:txBody>
          <a:bodyPr/>
          <a:lstStyle/>
          <a:p>
            <a:fld id="{AAA6CEE0-915C-444C-902E-C93BF5217603}" type="slidenum">
              <a:rPr lang="en-GB" smtClean="0"/>
              <a:t>13</a:t>
            </a:fld>
            <a:endParaRPr lang="en-GB"/>
          </a:p>
        </p:txBody>
      </p:sp>
    </p:spTree>
    <p:extLst>
      <p:ext uri="{BB962C8B-B14F-4D97-AF65-F5344CB8AC3E}">
        <p14:creationId xmlns:p14="http://schemas.microsoft.com/office/powerpoint/2010/main" val="374434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Z wiekiem nasilają się problemy z chodzeniem, wzrasta potrzebna pomoc przy codziennych czynnościach, a dzieci mogą mieć trudności z aktywnościami fizycznymi i społecznymi.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14</a:t>
            </a:fld>
            <a:endParaRPr lang="en-GB"/>
          </a:p>
        </p:txBody>
      </p:sp>
    </p:spTree>
    <p:extLst>
      <p:ext uri="{BB962C8B-B14F-4D97-AF65-F5344CB8AC3E}">
        <p14:creationId xmlns:p14="http://schemas.microsoft.com/office/powerpoint/2010/main" val="394568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 tym okresie następuje znaczne osłabienie mięśni, konieczność korzystania z wózka inwalidzkiego, a choroba może prowadzić do poważnych powikłań zdrowotnych, wymagających intensywnej opieki.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15</a:t>
            </a:fld>
            <a:endParaRPr lang="en-GB"/>
          </a:p>
        </p:txBody>
      </p:sp>
    </p:spTree>
    <p:extLst>
      <p:ext uri="{BB962C8B-B14F-4D97-AF65-F5344CB8AC3E}">
        <p14:creationId xmlns:p14="http://schemas.microsoft.com/office/powerpoint/2010/main" val="174757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Płuca i serce pełnią kluczowe funkcje życiowe dzięki mięśniom. Mięsień sercowy umożliwia pompowanie krwi w całym ciele, natomiast mięśnie oddechowe, takie jak przepona, wspierają oddychanie i dostarczanie tlenu.
Źródło obrazu: biblioteka zawartości platformy Microsoft 365
</a:t>
            </a:r>
          </a:p>
        </p:txBody>
      </p:sp>
      <p:sp>
        <p:nvSpPr>
          <p:cNvPr id="4" name="Slide Number Placeholder 3"/>
          <p:cNvSpPr>
            <a:spLocks noGrp="1"/>
          </p:cNvSpPr>
          <p:nvPr>
            <p:ph type="sldNum" sz="quarter" idx="5"/>
          </p:nvPr>
        </p:nvSpPr>
        <p:spPr/>
        <p:txBody>
          <a:bodyPr/>
          <a:lstStyle/>
          <a:p>
            <a:fld id="{AAA6CEE0-915C-444C-902E-C93BF5217603}" type="slidenum">
              <a:rPr lang="en-GB" smtClean="0"/>
              <a:t>16</a:t>
            </a:fld>
            <a:endParaRPr lang="en-GB"/>
          </a:p>
        </p:txBody>
      </p:sp>
    </p:spTree>
    <p:extLst>
      <p:ext uri="{BB962C8B-B14F-4D97-AF65-F5344CB8AC3E}">
        <p14:creationId xmlns:p14="http://schemas.microsoft.com/office/powerpoint/2010/main" val="70604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Przyjrzymy się wyzwaniom, które napotykają chłopcy z DMD w codziennym życiu, szkole oraz w relacjach społecznych.</a:t>
            </a:r>
          </a:p>
        </p:txBody>
      </p:sp>
      <p:sp>
        <p:nvSpPr>
          <p:cNvPr id="4" name="Slide Number Placeholder 3"/>
          <p:cNvSpPr>
            <a:spLocks noGrp="1"/>
          </p:cNvSpPr>
          <p:nvPr>
            <p:ph type="sldNum" sz="quarter" idx="5"/>
          </p:nvPr>
        </p:nvSpPr>
        <p:spPr/>
        <p:txBody>
          <a:bodyPr/>
          <a:lstStyle/>
          <a:p>
            <a:fld id="{348AB6AA-A7D4-42F6-B5A0-B18143F289CE}" type="slidenum">
              <a:rPr lang="en-GB" smtClean="0"/>
              <a:t>18</a:t>
            </a:fld>
            <a:endParaRPr lang="en-GB"/>
          </a:p>
        </p:txBody>
      </p:sp>
    </p:spTree>
    <p:extLst>
      <p:ext uri="{BB962C8B-B14F-4D97-AF65-F5344CB8AC3E}">
        <p14:creationId xmlns:p14="http://schemas.microsoft.com/office/powerpoint/2010/main" val="255551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 szkole mogą występować bariery architektoniczne, problemy z integracją rówieśniczą oraz potrzeba indywidualnego podejścia edukacyjnego i wsparcia nauczycieli.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19</a:t>
            </a:fld>
            <a:endParaRPr lang="en-GB"/>
          </a:p>
        </p:txBody>
      </p:sp>
    </p:spTree>
    <p:extLst>
      <p:ext uri="{BB962C8B-B14F-4D97-AF65-F5344CB8AC3E}">
        <p14:creationId xmlns:p14="http://schemas.microsoft.com/office/powerpoint/2010/main" val="1207351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Pomagajmy przez wspieranie, zapraszanie do zabawy i cierpliwe czekanie, aż dziecko wykona ruchy w swoim tempie. Wspólna zabawa sprawia, że wszyscy czują się szczęśliwi i ważni.
Źródło obrazu: biblioteka zawartości platformy Microsoft 365
</a:t>
            </a:r>
          </a:p>
        </p:txBody>
      </p:sp>
      <p:sp>
        <p:nvSpPr>
          <p:cNvPr id="4" name="Slide Number Placeholder 3"/>
          <p:cNvSpPr>
            <a:spLocks noGrp="1"/>
          </p:cNvSpPr>
          <p:nvPr>
            <p:ph type="sldNum" sz="quarter" idx="5"/>
          </p:nvPr>
        </p:nvSpPr>
        <p:spPr/>
        <p:txBody>
          <a:bodyPr/>
          <a:lstStyle/>
          <a:p>
            <a:fld id="{54651869-EF3B-41D1-AA3A-48BD7E427E59}" type="slidenum">
              <a:rPr lang="en-GB" smtClean="0"/>
              <a:t>20</a:t>
            </a:fld>
            <a:endParaRPr lang="en-GB"/>
          </a:p>
        </p:txBody>
      </p:sp>
    </p:spTree>
    <p:extLst>
      <p:ext uri="{BB962C8B-B14F-4D97-AF65-F5344CB8AC3E}">
        <p14:creationId xmlns:p14="http://schemas.microsoft.com/office/powerpoint/2010/main" val="62787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a:t>
            </a:r>
            <a:r>
              <a:rPr lang="en-GB" dirty="0" err="1"/>
              <a:t>Dzieci</a:t>
            </a:r>
            <a:r>
              <a:rPr lang="en-GB" dirty="0"/>
              <a:t> z DMD </a:t>
            </a:r>
            <a:r>
              <a:rPr lang="en-GB" dirty="0" err="1"/>
              <a:t>często</a:t>
            </a:r>
            <a:r>
              <a:rPr lang="en-GB" dirty="0"/>
              <a:t> </a:t>
            </a:r>
            <a:r>
              <a:rPr lang="en-GB" dirty="0" err="1"/>
              <a:t>spotykają</a:t>
            </a:r>
            <a:r>
              <a:rPr lang="en-GB" dirty="0"/>
              <a:t> </a:t>
            </a:r>
            <a:r>
              <a:rPr lang="en-GB" dirty="0" err="1"/>
              <a:t>się</a:t>
            </a:r>
            <a:r>
              <a:rPr lang="en-GB" dirty="0"/>
              <a:t> z </a:t>
            </a:r>
            <a:r>
              <a:rPr lang="en-GB" dirty="0" err="1"/>
              <a:t>niezrozumieniem</a:t>
            </a:r>
            <a:r>
              <a:rPr lang="en-GB" dirty="0"/>
              <a:t> </a:t>
            </a:r>
            <a:r>
              <a:rPr lang="en-GB" dirty="0" err="1"/>
              <a:t>i</a:t>
            </a:r>
            <a:r>
              <a:rPr lang="en-GB" dirty="0"/>
              <a:t> </a:t>
            </a:r>
            <a:r>
              <a:rPr lang="en-GB" dirty="0" err="1"/>
              <a:t>wykluczeniem</a:t>
            </a:r>
            <a:r>
              <a:rPr lang="en-GB" dirty="0"/>
              <a:t>. </a:t>
            </a:r>
            <a:r>
              <a:rPr lang="en-GB" dirty="0" err="1"/>
              <a:t>Edukacja</a:t>
            </a:r>
            <a:r>
              <a:rPr lang="en-GB" dirty="0"/>
              <a:t> </a:t>
            </a:r>
            <a:r>
              <a:rPr lang="en-GB" dirty="0" err="1"/>
              <a:t>społeczeństwa</a:t>
            </a:r>
            <a:r>
              <a:rPr lang="en-GB" dirty="0"/>
              <a:t> </a:t>
            </a:r>
            <a:r>
              <a:rPr lang="en-GB" dirty="0" err="1"/>
              <a:t>i</a:t>
            </a:r>
            <a:r>
              <a:rPr lang="en-GB" dirty="0"/>
              <a:t> </a:t>
            </a:r>
            <a:r>
              <a:rPr lang="en-GB" dirty="0" err="1"/>
              <a:t>budowanie</a:t>
            </a:r>
            <a:r>
              <a:rPr lang="en-GB" dirty="0"/>
              <a:t> </a:t>
            </a:r>
            <a:r>
              <a:rPr lang="en-GB" dirty="0" err="1"/>
              <a:t>empatii</a:t>
            </a:r>
            <a:r>
              <a:rPr lang="en-GB" dirty="0"/>
              <a:t> </a:t>
            </a:r>
            <a:r>
              <a:rPr lang="en-GB" dirty="0" err="1"/>
              <a:t>są</a:t>
            </a:r>
            <a:r>
              <a:rPr lang="en-GB" dirty="0"/>
              <a:t> </a:t>
            </a:r>
            <a:r>
              <a:rPr lang="en-GB" dirty="0" err="1"/>
              <a:t>kluczowe</a:t>
            </a:r>
            <a:r>
              <a:rPr lang="en-GB" dirty="0"/>
              <a:t> </a:t>
            </a:r>
            <a:r>
              <a:rPr lang="en-GB" dirty="0" err="1"/>
              <a:t>dla</a:t>
            </a:r>
            <a:r>
              <a:rPr lang="en-GB" dirty="0"/>
              <a:t> </a:t>
            </a:r>
            <a:r>
              <a:rPr lang="en-GB" dirty="0" err="1"/>
              <a:t>poprawy</a:t>
            </a:r>
            <a:r>
              <a:rPr lang="en-GB" dirty="0"/>
              <a:t> ich </a:t>
            </a:r>
            <a:r>
              <a:rPr lang="en-GB" dirty="0" err="1"/>
              <a:t>jakości</a:t>
            </a:r>
            <a:r>
              <a:rPr lang="en-GB" dirty="0"/>
              <a:t> </a:t>
            </a:r>
            <a:r>
              <a:rPr lang="en-GB" dirty="0" err="1"/>
              <a:t>życia</a:t>
            </a:r>
            <a:r>
              <a:rPr lang="en-GB" dirty="0"/>
              <a:t>.
</a:t>
            </a:r>
            <a:r>
              <a:rPr lang="en-GB" dirty="0" err="1"/>
              <a:t>Źródło</a:t>
            </a:r>
            <a:r>
              <a:rPr lang="en-GB" dirty="0"/>
              <a:t> </a:t>
            </a:r>
            <a:r>
              <a:rPr lang="en-GB" dirty="0" err="1"/>
              <a:t>obrazu</a:t>
            </a:r>
            <a:r>
              <a:rPr lang="en-GB" dirty="0"/>
              <a:t>: </a:t>
            </a:r>
            <a:r>
              <a:rPr lang="en-GB" dirty="0" err="1"/>
              <a:t>biblioteka</a:t>
            </a:r>
            <a:r>
              <a:rPr lang="en-GB" dirty="0"/>
              <a:t> </a:t>
            </a:r>
            <a:r>
              <a:rPr lang="en-GB" dirty="0" err="1"/>
              <a:t>zawartości</a:t>
            </a:r>
            <a:r>
              <a:rPr lang="en-GB" dirty="0"/>
              <a:t>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21</a:t>
            </a:fld>
            <a:endParaRPr lang="en-GB"/>
          </a:p>
        </p:txBody>
      </p:sp>
    </p:spTree>
    <p:extLst>
      <p:ext uri="{BB962C8B-B14F-4D97-AF65-F5344CB8AC3E}">
        <p14:creationId xmlns:p14="http://schemas.microsoft.com/office/powerpoint/2010/main" val="78105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Przedstawimy międzynarodowe wytyczne dotyczące opieki, rolę zespołów interdyscyplinarnych oraz znaczenie wsparcia psychologicznego.</a:t>
            </a:r>
          </a:p>
        </p:txBody>
      </p:sp>
      <p:sp>
        <p:nvSpPr>
          <p:cNvPr id="4" name="Slide Number Placeholder 3"/>
          <p:cNvSpPr>
            <a:spLocks noGrp="1"/>
          </p:cNvSpPr>
          <p:nvPr>
            <p:ph type="sldNum" sz="quarter" idx="5"/>
          </p:nvPr>
        </p:nvSpPr>
        <p:spPr/>
        <p:txBody>
          <a:bodyPr/>
          <a:lstStyle/>
          <a:p>
            <a:fld id="{348AB6AA-A7D4-42F6-B5A0-B18143F289CE}" type="slidenum">
              <a:rPr lang="en-GB" smtClean="0"/>
              <a:t>22</a:t>
            </a:fld>
            <a:endParaRPr lang="en-GB"/>
          </a:p>
        </p:txBody>
      </p:sp>
    </p:spTree>
    <p:extLst>
      <p:ext uri="{BB962C8B-B14F-4D97-AF65-F5344CB8AC3E}">
        <p14:creationId xmlns:p14="http://schemas.microsoft.com/office/powerpoint/2010/main" val="217009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Przedstawimy czym jest DMD, przebieg choroby w wieku dziecięcym, codzienne wyzwania, standardy opieki medycznej, postępy w terapii oraz rolę rodziców i społeczeństwa. Na koniec zaprezentujemy wiarygodne źródła informacji i podsumowanie.</a:t>
            </a:r>
          </a:p>
        </p:txBody>
      </p:sp>
      <p:sp>
        <p:nvSpPr>
          <p:cNvPr id="4" name="Slide Number Placeholder 3"/>
          <p:cNvSpPr>
            <a:spLocks noGrp="1"/>
          </p:cNvSpPr>
          <p:nvPr>
            <p:ph type="sldNum" sz="quarter" idx="5"/>
          </p:nvPr>
        </p:nvSpPr>
        <p:spPr/>
        <p:txBody>
          <a:bodyPr/>
          <a:lstStyle/>
          <a:p>
            <a:fld id="{348AB6AA-A7D4-42F6-B5A0-B18143F289CE}" type="slidenum">
              <a:rPr lang="en-GB" smtClean="0"/>
              <a:t>2</a:t>
            </a:fld>
            <a:endParaRPr lang="en-GB"/>
          </a:p>
        </p:txBody>
      </p:sp>
    </p:spTree>
    <p:extLst>
      <p:ext uri="{BB962C8B-B14F-4D97-AF65-F5344CB8AC3E}">
        <p14:creationId xmlns:p14="http://schemas.microsoft.com/office/powerpoint/2010/main" val="3899685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Skuteczne leczenie wymaga współpracy lekarzy różnych specjalności, fizjoterapeutów, terapeutów zajęciowych oraz psychologów, aby wspierać pacjenta i rodzinę.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23</a:t>
            </a:fld>
            <a:endParaRPr lang="en-GB"/>
          </a:p>
        </p:txBody>
      </p:sp>
    </p:spTree>
    <p:extLst>
      <p:ext uri="{BB962C8B-B14F-4D97-AF65-F5344CB8AC3E}">
        <p14:creationId xmlns:p14="http://schemas.microsoft.com/office/powerpoint/2010/main" val="404881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Opieka powinna uwzględniać potrzeby emocjonalne dzieci i ich rodzin, oferując terapie psychologiczne oraz edukację dotyczącą choroby i dostępnych metod pomocy.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24</a:t>
            </a:fld>
            <a:endParaRPr lang="en-GB"/>
          </a:p>
        </p:txBody>
      </p:sp>
    </p:spTree>
    <p:extLst>
      <p:ext uri="{BB962C8B-B14F-4D97-AF65-F5344CB8AC3E}">
        <p14:creationId xmlns:p14="http://schemas.microsoft.com/office/powerpoint/2010/main" val="1924035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Omówimy znaczenie zaangażowania rodziców, edukacji społeczeństwa oraz współpracy z organizacjami wspierającymi dzieci z DMD.</a:t>
            </a:r>
          </a:p>
        </p:txBody>
      </p:sp>
      <p:sp>
        <p:nvSpPr>
          <p:cNvPr id="4" name="Slide Number Placeholder 3"/>
          <p:cNvSpPr>
            <a:spLocks noGrp="1"/>
          </p:cNvSpPr>
          <p:nvPr>
            <p:ph type="sldNum" sz="quarter" idx="5"/>
          </p:nvPr>
        </p:nvSpPr>
        <p:spPr/>
        <p:txBody>
          <a:bodyPr/>
          <a:lstStyle/>
          <a:p>
            <a:fld id="{348AB6AA-A7D4-42F6-B5A0-B18143F289CE}" type="slidenum">
              <a:rPr lang="en-GB" smtClean="0"/>
              <a:t>25</a:t>
            </a:fld>
            <a:endParaRPr lang="en-GB"/>
          </a:p>
        </p:txBody>
      </p:sp>
    </p:spTree>
    <p:extLst>
      <p:ext uri="{BB962C8B-B14F-4D97-AF65-F5344CB8AC3E}">
        <p14:creationId xmlns:p14="http://schemas.microsoft.com/office/powerpoint/2010/main" val="3108151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Kampanie informacyjne pomagają zwiększyć świadomość społeczną i walczyć ze stygmatyzacją, tworząc bardziej wspierające środowisko dla chorych.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26</a:t>
            </a:fld>
            <a:endParaRPr lang="en-GB"/>
          </a:p>
        </p:txBody>
      </p:sp>
    </p:spTree>
    <p:extLst>
      <p:ext uri="{BB962C8B-B14F-4D97-AF65-F5344CB8AC3E}">
        <p14:creationId xmlns:p14="http://schemas.microsoft.com/office/powerpoint/2010/main" val="3626495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Sukces terapii genowej w leczeniu rdzeniowego zaniku mięśni (SMA) pokazuje, że podobne podejścia mogą być obiecujące dla pacjentów z DMD, podnosząc nadzieje na skuteczne leczenie.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27</a:t>
            </a:fld>
            <a:endParaRPr lang="en-GB"/>
          </a:p>
        </p:txBody>
      </p:sp>
    </p:spTree>
    <p:extLst>
      <p:ext uri="{BB962C8B-B14F-4D97-AF65-F5344CB8AC3E}">
        <p14:creationId xmlns:p14="http://schemas.microsoft.com/office/powerpoint/2010/main" val="107700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Dystrofia mięśniowa Duchenne’a to poważna choroba wymagająca wsparcia medycznego, emocjonalnego i społecznego. Dzięki postępom w terapii, edukacji i współpracy społeczeństwa możemy dawać nadzieję pacjentom i ich rodzinom na lepszą przyszłość.</a:t>
            </a:r>
          </a:p>
        </p:txBody>
      </p:sp>
      <p:sp>
        <p:nvSpPr>
          <p:cNvPr id="4" name="Slide Number Placeholder 3"/>
          <p:cNvSpPr>
            <a:spLocks noGrp="1"/>
          </p:cNvSpPr>
          <p:nvPr>
            <p:ph type="sldNum" sz="quarter" idx="5"/>
          </p:nvPr>
        </p:nvSpPr>
        <p:spPr/>
        <p:txBody>
          <a:bodyPr/>
          <a:lstStyle/>
          <a:p>
            <a:fld id="{348AB6AA-A7D4-42F6-B5A0-B18143F289CE}" type="slidenum">
              <a:rPr lang="en-GB" smtClean="0"/>
              <a:t>29</a:t>
            </a:fld>
            <a:endParaRPr lang="en-GB"/>
          </a:p>
        </p:txBody>
      </p:sp>
    </p:spTree>
    <p:extLst>
      <p:ext uri="{BB962C8B-B14F-4D97-AF65-F5344CB8AC3E}">
        <p14:creationId xmlns:p14="http://schemas.microsoft.com/office/powerpoint/2010/main" val="13842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26853-5BEB-B40A-3CF3-66887423C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46CFB-9F82-3B51-3923-C9FF07A31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4C33A-59FD-21DB-A407-7B4B630BFB7C}"/>
              </a:ext>
            </a:extLst>
          </p:cNvPr>
          <p:cNvSpPr>
            <a:spLocks noGrp="1"/>
          </p:cNvSpPr>
          <p:nvPr>
            <p:ph type="body" idx="1"/>
          </p:nvPr>
        </p:nvSpPr>
        <p:spPr/>
        <p:txBody>
          <a:bodyPr/>
          <a:lstStyle/>
          <a:p>
            <a:r>
              <a:rPr lang="en-GB"/>
              <a:t>Omówimy jak choroba rozwija się na różnych etapach dzieciństwa, od początkowych objawów do utraty samodzielności i stadium końcowego.</a:t>
            </a:r>
          </a:p>
        </p:txBody>
      </p:sp>
      <p:sp>
        <p:nvSpPr>
          <p:cNvPr id="4" name="Slide Number Placeholder 3">
            <a:extLst>
              <a:ext uri="{FF2B5EF4-FFF2-40B4-BE49-F238E27FC236}">
                <a16:creationId xmlns:a16="http://schemas.microsoft.com/office/drawing/2014/main" id="{EF04DB71-7D3B-6B49-B1E0-B973E0CCB897}"/>
              </a:ext>
            </a:extLst>
          </p:cNvPr>
          <p:cNvSpPr>
            <a:spLocks noGrp="1"/>
          </p:cNvSpPr>
          <p:nvPr>
            <p:ph type="sldNum" sz="quarter" idx="5"/>
          </p:nvPr>
        </p:nvSpPr>
        <p:spPr/>
        <p:txBody>
          <a:bodyPr/>
          <a:lstStyle/>
          <a:p>
            <a:fld id="{348AB6AA-A7D4-42F6-B5A0-B18143F289CE}" type="slidenum">
              <a:rPr lang="en-GB" smtClean="0"/>
              <a:t>3</a:t>
            </a:fld>
            <a:endParaRPr lang="en-GB"/>
          </a:p>
        </p:txBody>
      </p:sp>
    </p:spTree>
    <p:extLst>
      <p:ext uri="{BB962C8B-B14F-4D97-AF65-F5344CB8AC3E}">
        <p14:creationId xmlns:p14="http://schemas.microsoft.com/office/powerpoint/2010/main" val="19179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Mięśnie pozwalają nam się poruszać, podnosić przedmioty i wykonywać codzienne czynności. Są jak silne taśmy, które napinają się i rozluźniają, byśmy mogli biegać, skakać i się śmiać.
Źródło obrazu: biblioteka zawartości platformy Microsoft 365
</a:t>
            </a:r>
          </a:p>
        </p:txBody>
      </p:sp>
      <p:sp>
        <p:nvSpPr>
          <p:cNvPr id="4" name="Slide Number Placeholder 3"/>
          <p:cNvSpPr>
            <a:spLocks noGrp="1"/>
          </p:cNvSpPr>
          <p:nvPr>
            <p:ph type="sldNum" sz="quarter" idx="5"/>
          </p:nvPr>
        </p:nvSpPr>
        <p:spPr/>
        <p:txBody>
          <a:bodyPr/>
          <a:lstStyle/>
          <a:p>
            <a:fld id="{54651869-EF3B-41D1-AA3A-48BD7E427E59}" type="slidenum">
              <a:rPr lang="en-GB" smtClean="0"/>
              <a:t>4</a:t>
            </a:fld>
            <a:endParaRPr lang="en-GB"/>
          </a:p>
        </p:txBody>
      </p:sp>
    </p:spTree>
    <p:extLst>
      <p:ext uri="{BB962C8B-B14F-4D97-AF65-F5344CB8AC3E}">
        <p14:creationId xmlns:p14="http://schemas.microsoft.com/office/powerpoint/2010/main" val="57278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 tej części wyjaśnimy definicję DMD, jej przyczyny genetyczne, epidemiologię oraz charakterystyczne objawy i mechanizm postępu choroby.</a:t>
            </a:r>
          </a:p>
        </p:txBody>
      </p:sp>
      <p:sp>
        <p:nvSpPr>
          <p:cNvPr id="4" name="Slide Number Placeholder 3"/>
          <p:cNvSpPr>
            <a:spLocks noGrp="1"/>
          </p:cNvSpPr>
          <p:nvPr>
            <p:ph type="sldNum" sz="quarter" idx="5"/>
          </p:nvPr>
        </p:nvSpPr>
        <p:spPr/>
        <p:txBody>
          <a:bodyPr/>
          <a:lstStyle/>
          <a:p>
            <a:fld id="{348AB6AA-A7D4-42F6-B5A0-B18143F289CE}" type="slidenum">
              <a:rPr lang="en-GB" smtClean="0"/>
              <a:t>6</a:t>
            </a:fld>
            <a:endParaRPr lang="en-GB"/>
          </a:p>
        </p:txBody>
      </p:sp>
    </p:spTree>
    <p:extLst>
      <p:ext uri="{BB962C8B-B14F-4D97-AF65-F5344CB8AC3E}">
        <p14:creationId xmlns:p14="http://schemas.microsoft.com/office/powerpoint/2010/main" val="211479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Dystrofia mięśniowa Duchenne’a to genetyczna choroba powodująca postępujące osłabienie mięśni spowodowane mutacją w genie dystrofiny. Choroba dotyka głównie chłopców i prowadzi do zaniku mięśni.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7</a:t>
            </a:fld>
            <a:endParaRPr lang="en-GB"/>
          </a:p>
        </p:txBody>
      </p:sp>
    </p:spTree>
    <p:extLst>
      <p:ext uri="{BB962C8B-B14F-4D97-AF65-F5344CB8AC3E}">
        <p14:creationId xmlns:p14="http://schemas.microsoft.com/office/powerpoint/2010/main" val="258372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D9DD3-DDF9-4E4F-97C0-6B36A248FAC9}" type="slidenum">
              <a:rPr lang="en-GB" smtClean="0"/>
              <a:t>8</a:t>
            </a:fld>
            <a:endParaRPr lang="en-GB"/>
          </a:p>
        </p:txBody>
      </p:sp>
    </p:spTree>
    <p:extLst>
      <p:ext uri="{BB962C8B-B14F-4D97-AF65-F5344CB8AC3E}">
        <p14:creationId xmlns:p14="http://schemas.microsoft.com/office/powerpoint/2010/main" val="71509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DMD występuje u około 1 na 3500 do 5000 chłopców na całym świecie. Choroba dziedziczona jest recesywnie sprzężenie z chromosomem X, co oznacza, że dotyczy głównie płci męskiej.
Źródło obrazu: biblioteka zawartości platformy Microsoft 365
</a:t>
            </a:r>
          </a:p>
        </p:txBody>
      </p:sp>
      <p:sp>
        <p:nvSpPr>
          <p:cNvPr id="4" name="Slide Number Placeholder 3"/>
          <p:cNvSpPr>
            <a:spLocks noGrp="1"/>
          </p:cNvSpPr>
          <p:nvPr>
            <p:ph type="sldNum" sz="quarter" idx="5"/>
          </p:nvPr>
        </p:nvSpPr>
        <p:spPr/>
        <p:txBody>
          <a:bodyPr/>
          <a:lstStyle/>
          <a:p>
            <a:fld id="{348AB6AA-A7D4-42F6-B5A0-B18143F289CE}" type="slidenum">
              <a:rPr lang="en-GB" smtClean="0"/>
              <a:t>10</a:t>
            </a:fld>
            <a:endParaRPr lang="en-GB"/>
          </a:p>
        </p:txBody>
      </p:sp>
    </p:spTree>
    <p:extLst>
      <p:ext uri="{BB962C8B-B14F-4D97-AF65-F5344CB8AC3E}">
        <p14:creationId xmlns:p14="http://schemas.microsoft.com/office/powerpoint/2010/main" val="282247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Omówimy jak choroba rozwija się na różnych etapach dzieciństwa, od początkowych objawów do utraty samodzielności i stadium końcowego.</a:t>
            </a:r>
          </a:p>
        </p:txBody>
      </p:sp>
      <p:sp>
        <p:nvSpPr>
          <p:cNvPr id="4" name="Slide Number Placeholder 3"/>
          <p:cNvSpPr>
            <a:spLocks noGrp="1"/>
          </p:cNvSpPr>
          <p:nvPr>
            <p:ph type="sldNum" sz="quarter" idx="5"/>
          </p:nvPr>
        </p:nvSpPr>
        <p:spPr/>
        <p:txBody>
          <a:bodyPr/>
          <a:lstStyle/>
          <a:p>
            <a:fld id="{348AB6AA-A7D4-42F6-B5A0-B18143F289CE}" type="slidenum">
              <a:rPr lang="en-GB" smtClean="0"/>
              <a:t>11</a:t>
            </a:fld>
            <a:endParaRPr lang="en-GB"/>
          </a:p>
        </p:txBody>
      </p:sp>
    </p:spTree>
    <p:extLst>
      <p:ext uri="{BB962C8B-B14F-4D97-AF65-F5344CB8AC3E}">
        <p14:creationId xmlns:p14="http://schemas.microsoft.com/office/powerpoint/2010/main" val="176884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11/27/2025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94377563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548878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86104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3840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2791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087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87058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0128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55971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30190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122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11/27/2025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68894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597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1308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0121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08176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92269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7726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089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6122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87048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425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11/27/2025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921073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23719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895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60752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27676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11/27/2025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421208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11/27/2025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0083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11/27/2025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63476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11/27/2025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127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11/27/2025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802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11/27/2025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3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533878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11/27/2025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594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11/27/2025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850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449789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11/27/2025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9652453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15686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11/27/2025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66016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11/27/2025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0172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91A4764-83A9-4A81-9507-BED109D81520}" type="datetime1">
              <a:rPr lang="en-US" smtClean="0"/>
              <a:t>11/27/2025</a:t>
            </a:fld>
            <a:endParaRPr lang="en-US" dirty="0"/>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a:blip r:embed="rId2"/>
            <a:stretch>
              <a:fillRect/>
            </a:stretch>
          </a:blipFill>
        </p:spPr>
        <p:txBody>
          <a:bodyPr wrap="square">
            <a:noAutofit/>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11461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a:blip r:embed="rId2"/>
            <a:stretch>
              <a:fillRect/>
            </a:stretch>
          </a:blipFill>
        </p:spPr>
        <p:txBody>
          <a:bodyPr wrap="square">
            <a:noAutofit/>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242880F-92D7-4796-B72D-6CF83054BAF5}" type="datetime1">
              <a:rPr lang="en-US" smtClean="0"/>
              <a:t>11/27/2025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7148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62F576B-5432-44C5-AE72-B8C78722FE99}" type="datetime1">
              <a:rPr lang="en-US" smtClean="0"/>
              <a:t>11/27/2025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2709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11/27/2025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852373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11/27/2025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77359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11/27/2025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8532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11/27/2025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142867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11/27/2025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194452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11/27/2025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61328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https://politykazdrowotna.com/artykul/dmd-niepelnosprawni-wsrod-niepelnosprawnych-n826293?utm_source=chatgpt.com" TargetMode="External"/><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hyperlink" Target="https://naszesprawy.eu/rehabilitacja-zdrowie-i-nauka/dystrofia-miesniowa-duchennea-dmd-realne-wyzwania-i-nadzieja-na-lepsze-dluzsze-jutro/?utm_source=chatgpt.com" TargetMode="External"/><Relationship Id="rId4" Type="http://schemas.openxmlformats.org/officeDocument/2006/relationships/hyperlink" Target="https://bip.aotm.gov.pl/assets/files/zlecenia_mz/2024/069/RPT/WS.4211.10.2024%20Raport%20Agamree_DMD.pdf?utm_source=chatgp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openstax.org/books/biology/pages/12-2-characteristics-and-trai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5107-FDA4-AE2A-2768-FFF4026CD7FC}"/>
              </a:ext>
            </a:extLst>
          </p:cNvPr>
          <p:cNvSpPr>
            <a:spLocks noGrp="1"/>
          </p:cNvSpPr>
          <p:nvPr>
            <p:ph type="title"/>
          </p:nvPr>
        </p:nvSpPr>
        <p:spPr>
          <a:xfrm>
            <a:off x="515239" y="541509"/>
            <a:ext cx="10446367" cy="3750756"/>
          </a:xfrm>
        </p:spPr>
        <p:txBody>
          <a:bodyPr anchor="b">
            <a:normAutofit fontScale="90000"/>
          </a:bodyPr>
          <a:lstStyle/>
          <a:p>
            <a:r>
              <a:rPr lang="pl-PL" sz="9600" dirty="0"/>
              <a:t>Tydzień </a:t>
            </a:r>
            <a:br>
              <a:rPr lang="en-DE" sz="9600" dirty="0"/>
            </a:br>
            <a:r>
              <a:rPr lang="pl-PL" sz="9600" dirty="0"/>
              <a:t>z chłopcami </a:t>
            </a:r>
            <a:br>
              <a:rPr lang="en-DE" sz="9600" dirty="0"/>
            </a:br>
            <a:r>
              <a:rPr lang="pl-PL" sz="9600" dirty="0"/>
              <a:t>z DMD</a:t>
            </a:r>
            <a:endParaRPr lang="en-GB" sz="3400" dirty="0"/>
          </a:p>
        </p:txBody>
      </p:sp>
      <p:sp>
        <p:nvSpPr>
          <p:cNvPr id="4" name="Date Placeholder 3">
            <a:extLst>
              <a:ext uri="{FF2B5EF4-FFF2-40B4-BE49-F238E27FC236}">
                <a16:creationId xmlns:a16="http://schemas.microsoft.com/office/drawing/2014/main" id="{A30CA006-707B-0423-A121-B0F0E348B0D8}"/>
              </a:ext>
            </a:extLst>
          </p:cNvPr>
          <p:cNvSpPr>
            <a:spLocks noGrp="1"/>
          </p:cNvSpPr>
          <p:nvPr>
            <p:ph type="dt" sz="half" idx="10"/>
          </p:nvPr>
        </p:nvSpPr>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62ACB2A1-19EC-A13F-3BCA-49EC74FCA2D2}"/>
              </a:ext>
            </a:extLst>
          </p:cNvPr>
          <p:cNvSpPr>
            <a:spLocks noGrp="1"/>
          </p:cNvSpPr>
          <p:nvPr>
            <p:ph type="sldNum" sz="quarter" idx="12"/>
          </p:nvPr>
        </p:nvSpPr>
        <p:spPr/>
        <p:txBody>
          <a:bodyPr anchor="ctr">
            <a:normAutofit/>
          </a:bodyPr>
          <a:lstStyle/>
          <a:p>
            <a:pPr>
              <a:spcAft>
                <a:spcPts val="600"/>
              </a:spcAft>
            </a:pPr>
            <a:fld id="{84C450F2-3BB4-4AE4-8A35-A9D7AEA4C850}" type="slidenum">
              <a:rPr lang="en-US" smtClean="0"/>
              <a:pPr>
                <a:spcAft>
                  <a:spcPts val="600"/>
                </a:spcAft>
              </a:pPr>
              <a:t>1</a:t>
            </a:fld>
            <a:endParaRPr lang="en-US"/>
          </a:p>
        </p:txBody>
      </p:sp>
      <p:sp>
        <p:nvSpPr>
          <p:cNvPr id="3" name="Subtitle 2">
            <a:extLst>
              <a:ext uri="{FF2B5EF4-FFF2-40B4-BE49-F238E27FC236}">
                <a16:creationId xmlns:a16="http://schemas.microsoft.com/office/drawing/2014/main" id="{39F8B97A-BCA2-F994-148D-9F4A1C91D778}"/>
              </a:ext>
            </a:extLst>
          </p:cNvPr>
          <p:cNvSpPr>
            <a:spLocks noGrp="1"/>
          </p:cNvSpPr>
          <p:nvPr>
            <p:ph sz="quarter" idx="13"/>
          </p:nvPr>
        </p:nvSpPr>
        <p:spPr>
          <a:xfrm>
            <a:off x="1464474" y="4595241"/>
            <a:ext cx="8547898" cy="1032673"/>
          </a:xfrm>
        </p:spPr>
        <p:txBody>
          <a:bodyPr>
            <a:normAutofit fontScale="92500" lnSpcReduction="20000"/>
          </a:bodyPr>
          <a:lstStyle/>
          <a:p>
            <a:r>
              <a:rPr lang="pl-PL" dirty="0"/>
              <a:t>poznajemy chłopców, dla których ruch </a:t>
            </a:r>
            <a:endParaRPr lang="en-DE" dirty="0"/>
          </a:p>
          <a:p>
            <a:r>
              <a:rPr lang="pl-PL" dirty="0"/>
              <a:t>i codzienne czynności są trudniejsze </a:t>
            </a:r>
            <a:endParaRPr lang="en-GB" dirty="0"/>
          </a:p>
        </p:txBody>
      </p:sp>
      <p:pic>
        <p:nvPicPr>
          <p:cNvPr id="8" name="Picture 7" descr="A black background with white text&#10;&#10;AI-generated content may be incorrect.">
            <a:extLst>
              <a:ext uri="{FF2B5EF4-FFF2-40B4-BE49-F238E27FC236}">
                <a16:creationId xmlns:a16="http://schemas.microsoft.com/office/drawing/2014/main" id="{262D960C-6457-6B36-97D8-0C0563B646E4}"/>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9" name="Footer Placeholder 4">
            <a:extLst>
              <a:ext uri="{FF2B5EF4-FFF2-40B4-BE49-F238E27FC236}">
                <a16:creationId xmlns:a16="http://schemas.microsoft.com/office/drawing/2014/main" id="{D41D9BFC-EF56-7A2A-A9F6-8195F6822FCC}"/>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5777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42" presetClass="entr" presetSubtype="0" fill="hold" grpId="1" nodeType="withEffect">
                                  <p:stCondLst>
                                    <p:cond delay="25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anim calcmode="lin" valueType="num">
                                      <p:cBhvr>
                                        <p:cTn id="17" dur="250" fill="hold"/>
                                        <p:tgtEl>
                                          <p:spTgt spid="3"/>
                                        </p:tgtEl>
                                        <p:attrNameLst>
                                          <p:attrName>ppt_x</p:attrName>
                                        </p:attrNameLst>
                                      </p:cBhvr>
                                      <p:tavLst>
                                        <p:tav tm="0">
                                          <p:val>
                                            <p:strVal val="#ppt_x"/>
                                          </p:val>
                                        </p:tav>
                                        <p:tav tm="100000">
                                          <p:val>
                                            <p:strVal val="#ppt_x"/>
                                          </p:val>
                                        </p:tav>
                                      </p:tavLst>
                                    </p:anim>
                                    <p:anim calcmode="lin" valueType="num">
                                      <p:cBhvr>
                                        <p:cTn id="18"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A7CB-02CF-523B-D7D2-8A53BDCE69E9}"/>
              </a:ext>
            </a:extLst>
          </p:cNvPr>
          <p:cNvSpPr>
            <a:spLocks noGrp="1"/>
          </p:cNvSpPr>
          <p:nvPr>
            <p:ph type="title"/>
          </p:nvPr>
        </p:nvSpPr>
        <p:spPr>
          <a:xfrm>
            <a:off x="6629402" y="316817"/>
            <a:ext cx="5019030" cy="1130984"/>
          </a:xfrm>
        </p:spPr>
        <p:txBody>
          <a:bodyPr vert="horz" lIns="91440" tIns="45720" rIns="91440" bIns="45720" rtlCol="0" anchor="b">
            <a:normAutofit/>
          </a:bodyPr>
          <a:lstStyle/>
          <a:p>
            <a:pPr>
              <a:spcBef>
                <a:spcPts val="2500"/>
              </a:spcBef>
              <a:spcAft>
                <a:spcPts val="600"/>
              </a:spcAft>
            </a:pPr>
            <a:r>
              <a:rPr lang="pl-PL" dirty="0"/>
              <a:t>Częstość występowania DMD</a:t>
            </a:r>
          </a:p>
        </p:txBody>
      </p:sp>
      <p:sp>
        <p:nvSpPr>
          <p:cNvPr id="8" name="TextBox 7">
            <a:extLst>
              <a:ext uri="{FF2B5EF4-FFF2-40B4-BE49-F238E27FC236}">
                <a16:creationId xmlns:a16="http://schemas.microsoft.com/office/drawing/2014/main" id="{9AEE0287-F42C-4897-9E14-8D25B3412B8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29401" y="1730830"/>
            <a:ext cx="5019030" cy="2945746"/>
          </a:xfrm>
          <a:prstGeom prst="rect">
            <a:avLst/>
          </a:prstGeom>
        </p:spPr>
        <p:txBody>
          <a:bodyPr>
            <a:normAutofit/>
          </a:bodyPr>
          <a:lstStyle/>
          <a:p>
            <a:r>
              <a:rPr lang="pl-PL" sz="1400" dirty="0"/>
              <a:t>Na całym świecie, na 3500 do 5000 chłopców, jeden może zachorować na DMD. To znaczy, że jest to bardzo rzadka choroba.</a:t>
            </a:r>
            <a:endParaRPr lang="en-DE" sz="1400" dirty="0"/>
          </a:p>
          <a:p>
            <a:endParaRPr lang="pl-PL" sz="1400" dirty="0"/>
          </a:p>
          <a:p>
            <a:r>
              <a:rPr lang="pl-PL" sz="1400" dirty="0"/>
              <a:t>W Polsce co roku diagnozuje się około 30–40 nowych przypadków DMD. Szacuje się, że w naszym kraju żyje obecnie</a:t>
            </a:r>
            <a:r>
              <a:rPr lang="en-DE" sz="1400" dirty="0"/>
              <a:t> </a:t>
            </a:r>
            <a:r>
              <a:rPr lang="en-DE" sz="1400" dirty="0" err="1"/>
              <a:t>kilkaset</a:t>
            </a:r>
            <a:r>
              <a:rPr lang="en-DE" sz="1400" dirty="0"/>
              <a:t>*</a:t>
            </a:r>
            <a:r>
              <a:rPr lang="pl-PL" sz="1400" dirty="0"/>
              <a:t> </a:t>
            </a:r>
            <a:r>
              <a:rPr lang="en-DE" sz="1400" b="1" dirty="0" err="1"/>
              <a:t>pacjent</a:t>
            </a:r>
            <a:r>
              <a:rPr lang="pl-PL" sz="1400" b="1" dirty="0"/>
              <a:t>ów</a:t>
            </a:r>
            <a:r>
              <a:rPr lang="pl-PL" sz="1400" dirty="0"/>
              <a:t> z tą chorobą.</a:t>
            </a:r>
            <a:endParaRPr lang="en-DE" sz="1400" dirty="0"/>
          </a:p>
          <a:p>
            <a:endParaRPr lang="pl-PL" sz="1400" dirty="0"/>
          </a:p>
          <a:p>
            <a:r>
              <a:rPr lang="pl-PL" sz="1400" b="1" dirty="0"/>
              <a:t>Możesz sobie wyobrazić, że w dużej szkole, gdzie jest kilka tysięcy chłopców, tylko jeden z nich może mieć DMD. </a:t>
            </a:r>
            <a:endParaRPr lang="pl-PL" sz="1400" dirty="0"/>
          </a:p>
        </p:txBody>
      </p:sp>
      <p:sp>
        <p:nvSpPr>
          <p:cNvPr id="4" name="Date Placeholder 3">
            <a:extLst>
              <a:ext uri="{FF2B5EF4-FFF2-40B4-BE49-F238E27FC236}">
                <a16:creationId xmlns:a16="http://schemas.microsoft.com/office/drawing/2014/main" id="{5978E438-27E8-DE65-0B80-16D1590960C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5" name="Footer Placeholder 4">
            <a:extLst>
              <a:ext uri="{FF2B5EF4-FFF2-40B4-BE49-F238E27FC236}">
                <a16:creationId xmlns:a16="http://schemas.microsoft.com/office/drawing/2014/main" id="{76F391A9-4382-500C-5C9A-D3187B09160A}"/>
              </a:ext>
            </a:extLst>
          </p:cNvPr>
          <p:cNvSpPr>
            <a:spLocks noGrp="1"/>
          </p:cNvSpPr>
          <p:nvPr>
            <p:ph type="ftr" sz="quarter" idx="11"/>
          </p:nvPr>
        </p:nvSpPr>
        <p:spPr>
          <a:xfrm>
            <a:off x="2802770" y="4758624"/>
            <a:ext cx="9183118" cy="777832"/>
          </a:xfrm>
        </p:spPr>
        <p:txBody>
          <a:bodyPr vert="horz" lIns="91440" tIns="45720" rIns="91440" bIns="45720" rtlCol="0" anchor="ctr">
            <a:noAutofit/>
          </a:bodyPr>
          <a:lstStyle/>
          <a:p>
            <a:pPr>
              <a:spcAft>
                <a:spcPts val="600"/>
              </a:spcAft>
            </a:pPr>
            <a:r>
              <a:rPr lang="en-DE" sz="1000" dirty="0"/>
              <a:t>*Dane </a:t>
            </a:r>
            <a:r>
              <a:rPr lang="en-DE" sz="1000" dirty="0" err="1"/>
              <a:t>szacunkowe</a:t>
            </a:r>
            <a:r>
              <a:rPr lang="en-DE" sz="1000" dirty="0"/>
              <a:t> </a:t>
            </a:r>
            <a:r>
              <a:rPr lang="en-DE" sz="1000" dirty="0" err="1"/>
              <a:t>oparte</a:t>
            </a:r>
            <a:r>
              <a:rPr lang="en-DE" sz="1000" dirty="0"/>
              <a:t> </a:t>
            </a:r>
            <a:r>
              <a:rPr lang="en-DE" sz="1000" dirty="0" err="1"/>
              <a:t>na</a:t>
            </a:r>
            <a:r>
              <a:rPr lang="en-DE" sz="1000" dirty="0"/>
              <a:t> </a:t>
            </a:r>
            <a:r>
              <a:rPr lang="en-GB" sz="1000" dirty="0" err="1"/>
              <a:t>źródł</a:t>
            </a:r>
            <a:r>
              <a:rPr lang="en-DE" sz="1000" dirty="0"/>
              <a:t>ach: </a:t>
            </a:r>
          </a:p>
          <a:p>
            <a:pPr>
              <a:spcAft>
                <a:spcPts val="600"/>
              </a:spcAft>
            </a:pPr>
            <a:r>
              <a:rPr lang="pl-PL" sz="1000" dirty="0">
                <a:hlinkClick r:id="rId3">
                  <a:extLst>
                    <a:ext uri="{A12FA001-AC4F-418D-AE19-62706E023703}">
                      <ahyp:hlinkClr xmlns:ahyp="http://schemas.microsoft.com/office/drawing/2018/hyperlinkcolor" val="tx"/>
                    </a:ext>
                  </a:extLst>
                </a:hlinkClick>
              </a:rPr>
              <a:t>DMD. Niepełnosprawni wśród niepełnosprawnych – wiadomości</a:t>
            </a:r>
            <a:endParaRPr lang="en-DE" sz="1000" dirty="0"/>
          </a:p>
          <a:p>
            <a:pPr>
              <a:spcAft>
                <a:spcPts val="600"/>
              </a:spcAft>
            </a:pPr>
            <a:r>
              <a:rPr lang="en-US" sz="1000" dirty="0">
                <a:hlinkClick r:id="rId4">
                  <a:extLst>
                    <a:ext uri="{A12FA001-AC4F-418D-AE19-62706E023703}">
                      <ahyp:hlinkClr xmlns:ahyp="http://schemas.microsoft.com/office/drawing/2018/hyperlinkcolor" val="tx"/>
                    </a:ext>
                  </a:extLst>
                </a:hlinkClick>
              </a:rPr>
              <a:t>WS.4211.10.2024 </a:t>
            </a:r>
            <a:r>
              <a:rPr lang="en-US" sz="1000" dirty="0" err="1">
                <a:hlinkClick r:id="rId4">
                  <a:extLst>
                    <a:ext uri="{A12FA001-AC4F-418D-AE19-62706E023703}">
                      <ahyp:hlinkClr xmlns:ahyp="http://schemas.microsoft.com/office/drawing/2018/hyperlinkcolor" val="tx"/>
                    </a:ext>
                  </a:extLst>
                </a:hlinkClick>
              </a:rPr>
              <a:t>Raport</a:t>
            </a:r>
            <a:r>
              <a:rPr lang="en-US" sz="1000" dirty="0">
                <a:hlinkClick r:id="rId4">
                  <a:extLst>
                    <a:ext uri="{A12FA001-AC4F-418D-AE19-62706E023703}">
                      <ahyp:hlinkClr xmlns:ahyp="http://schemas.microsoft.com/office/drawing/2018/hyperlinkcolor" val="tx"/>
                    </a:ext>
                  </a:extLst>
                </a:hlinkClick>
              </a:rPr>
              <a:t> Agamree_DMD</a:t>
            </a:r>
            <a:r>
              <a:rPr lang="en-US" sz="1000" dirty="0">
                <a:solidFill>
                  <a:srgbClr val="A57361"/>
                </a:solidFill>
                <a:hlinkClick r:id="rId4">
                  <a:extLst>
                    <a:ext uri="{A12FA001-AC4F-418D-AE19-62706E023703}">
                      <ahyp:hlinkClr xmlns:ahyp="http://schemas.microsoft.com/office/drawing/2018/hyperlinkcolor" val="tx"/>
                    </a:ext>
                  </a:extLst>
                </a:hlinkClick>
              </a:rPr>
              <a:t>.</a:t>
            </a:r>
            <a:r>
              <a:rPr lang="en-US" sz="1000" dirty="0">
                <a:hlinkClick r:id="rId4">
                  <a:extLst>
                    <a:ext uri="{A12FA001-AC4F-418D-AE19-62706E023703}">
                      <ahyp:hlinkClr xmlns:ahyp="http://schemas.microsoft.com/office/drawing/2018/hyperlinkcolor" val="tx"/>
                    </a:ext>
                  </a:extLst>
                </a:hlinkClick>
              </a:rPr>
              <a:t>pdf</a:t>
            </a:r>
            <a:endParaRPr lang="en-DE" sz="1000" dirty="0"/>
          </a:p>
          <a:p>
            <a:pPr>
              <a:spcAft>
                <a:spcPts val="600"/>
              </a:spcAft>
            </a:pPr>
            <a:r>
              <a:rPr lang="pl-PL" sz="1000" dirty="0">
                <a:hlinkClick r:id="rId5">
                  <a:extLst>
                    <a:ext uri="{A12FA001-AC4F-418D-AE19-62706E023703}">
                      <ahyp:hlinkClr xmlns:ahyp="http://schemas.microsoft.com/office/drawing/2018/hyperlinkcolor" val="tx"/>
                    </a:ext>
                  </a:extLst>
                </a:hlinkClick>
              </a:rPr>
              <a:t>Dystrofia mięśniowa Duchenne’a (DMD): realne wyzwania i nadzieja na lepsze dłuższe jutro. - Magazyn Informacyjny Osób Niepełnosprawnych „Nasze Sprawy”</a:t>
            </a:r>
            <a:endParaRPr lang="en-US" sz="1000" kern="1200" dirty="0">
              <a:latin typeface="+mn-lt"/>
              <a:ea typeface="+mn-ea"/>
              <a:cs typeface="+mn-cs"/>
            </a:endParaRPr>
          </a:p>
        </p:txBody>
      </p:sp>
      <p:sp>
        <p:nvSpPr>
          <p:cNvPr id="6" name="Slide Number Placeholder 5">
            <a:extLst>
              <a:ext uri="{FF2B5EF4-FFF2-40B4-BE49-F238E27FC236}">
                <a16:creationId xmlns:a16="http://schemas.microsoft.com/office/drawing/2014/main" id="{3206BF51-E656-A807-3DF8-6880A379DB3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
        <p:nvSpPr>
          <p:cNvPr id="3" name="Footer Placeholder 4">
            <a:extLst>
              <a:ext uri="{FF2B5EF4-FFF2-40B4-BE49-F238E27FC236}">
                <a16:creationId xmlns:a16="http://schemas.microsoft.com/office/drawing/2014/main" id="{0DA0DF39-0510-7EDA-37A3-3F242F0418EC}"/>
              </a:ext>
            </a:extLst>
          </p:cNvPr>
          <p:cNvSpPr txBox="1">
            <a:spLocks/>
          </p:cNvSpPr>
          <p:nvPr/>
        </p:nvSpPr>
        <p:spPr>
          <a:xfrm>
            <a:off x="4262116" y="6517169"/>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pic>
        <p:nvPicPr>
          <p:cNvPr id="9" name="Picture 8" descr="A black background with white text&#10;&#10;AI-generated content may be incorrect.">
            <a:extLst>
              <a:ext uri="{FF2B5EF4-FFF2-40B4-BE49-F238E27FC236}">
                <a16:creationId xmlns:a16="http://schemas.microsoft.com/office/drawing/2014/main" id="{35ABBCF9-5408-818C-C59D-F256A9B38780}"/>
              </a:ext>
            </a:extLst>
          </p:cNvPr>
          <p:cNvPicPr>
            <a:picLocks noChangeAspect="1"/>
          </p:cNvPicPr>
          <p:nvPr/>
        </p:nvPicPr>
        <p:blipFill>
          <a:blip r:embed="rId6">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pic>
        <p:nvPicPr>
          <p:cNvPr id="12" name="Content Placeholder 6" descr="Rodzina papierowych lalek">
            <a:extLst>
              <a:ext uri="{FF2B5EF4-FFF2-40B4-BE49-F238E27FC236}">
                <a16:creationId xmlns:a16="http://schemas.microsoft.com/office/drawing/2014/main" id="{101A00A9-8F05-594E-6C30-E42E346EF14C}"/>
              </a:ext>
            </a:extLst>
          </p:cNvPr>
          <p:cNvPicPr>
            <a:picLocks noGrp="1" noChangeAspect="1"/>
          </p:cNvPicPr>
          <p:nvPr>
            <p:ph type="pic" sz="quarter" idx="15"/>
          </p:nvPr>
        </p:nvPicPr>
        <p:blipFill>
          <a:blip r:embed="rId7"/>
          <a:srcRect l="11109" r="11109"/>
          <a:stretch>
            <a:fillRect/>
          </a:stretch>
        </p:blipFill>
        <p:spPr>
          <a:xfrm>
            <a:off x="0" y="0"/>
            <a:ext cx="6266556" cy="5184829"/>
          </a:xfrm>
          <a:prstGeom prst="rect">
            <a:avLst/>
          </a:prstGeom>
          <a:noFill/>
        </p:spPr>
      </p:pic>
    </p:spTree>
    <p:extLst>
      <p:ext uri="{BB962C8B-B14F-4D97-AF65-F5344CB8AC3E}">
        <p14:creationId xmlns:p14="http://schemas.microsoft.com/office/powerpoint/2010/main" val="276915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ACC6-A7BA-F36C-7AA1-975941C37717}"/>
              </a:ext>
            </a:extLst>
          </p:cNvPr>
          <p:cNvSpPr>
            <a:spLocks noGrp="1"/>
          </p:cNvSpPr>
          <p:nvPr>
            <p:ph type="title"/>
          </p:nvPr>
        </p:nvSpPr>
        <p:spPr>
          <a:xfrm>
            <a:off x="431172" y="553616"/>
            <a:ext cx="7914087" cy="4008859"/>
          </a:xfrm>
        </p:spPr>
        <p:txBody>
          <a:bodyPr anchor="t">
            <a:normAutofit/>
          </a:bodyPr>
          <a:lstStyle/>
          <a:p>
            <a:r>
              <a:rPr lang="en-DE" dirty="0"/>
              <a:t>JAK </a:t>
            </a:r>
            <a:r>
              <a:rPr lang="en-GB" dirty="0" err="1"/>
              <a:t>rozw</a:t>
            </a:r>
            <a:r>
              <a:rPr lang="en-DE" dirty="0" err="1"/>
              <a:t>ijaj</a:t>
            </a:r>
            <a:r>
              <a:rPr lang="en-GB" dirty="0"/>
              <a:t>Ą</a:t>
            </a:r>
            <a:r>
              <a:rPr lang="en-DE" dirty="0"/>
              <a:t> </a:t>
            </a:r>
            <a:r>
              <a:rPr lang="en-DE" dirty="0" err="1"/>
              <a:t>si</a:t>
            </a:r>
            <a:r>
              <a:rPr lang="en-GB" dirty="0"/>
              <a:t>Ę</a:t>
            </a:r>
            <a:r>
              <a:rPr lang="en-DE" dirty="0"/>
              <a:t> </a:t>
            </a:r>
            <a:r>
              <a:rPr lang="en-DE" dirty="0" err="1"/>
              <a:t>ch</a:t>
            </a:r>
            <a:r>
              <a:rPr lang="en-GB" dirty="0"/>
              <a:t>Ł</a:t>
            </a:r>
            <a:r>
              <a:rPr lang="en-DE" dirty="0" err="1"/>
              <a:t>opcy</a:t>
            </a:r>
            <a:r>
              <a:rPr lang="en-DE" dirty="0"/>
              <a:t> z</a:t>
            </a:r>
            <a:r>
              <a:rPr lang="en-GB" dirty="0"/>
              <a:t> DMD</a:t>
            </a:r>
            <a:r>
              <a:rPr lang="en-DE" dirty="0"/>
              <a:t>?</a:t>
            </a:r>
            <a:endParaRPr lang="en-GB" dirty="0"/>
          </a:p>
        </p:txBody>
      </p:sp>
      <p:sp>
        <p:nvSpPr>
          <p:cNvPr id="4" name="Date Placeholder 3">
            <a:extLst>
              <a:ext uri="{FF2B5EF4-FFF2-40B4-BE49-F238E27FC236}">
                <a16:creationId xmlns:a16="http://schemas.microsoft.com/office/drawing/2014/main" id="{9A2FFA30-1F1A-F305-4DDA-818593B7A8A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43377A44-410B-78A1-DFE2-564F53C87C76}"/>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3CDF6977-FD42-2732-66AA-3C98A5D37577}"/>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8" name="Footer Placeholder 4">
            <a:extLst>
              <a:ext uri="{FF2B5EF4-FFF2-40B4-BE49-F238E27FC236}">
                <a16:creationId xmlns:a16="http://schemas.microsoft.com/office/drawing/2014/main" id="{B08C370A-1451-15EB-C359-26B4AC08B563}"/>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4200166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52C8-77D5-5B78-59F2-824581E78240}"/>
              </a:ext>
            </a:extLst>
          </p:cNvPr>
          <p:cNvSpPr>
            <a:spLocks noGrp="1"/>
          </p:cNvSpPr>
          <p:nvPr>
            <p:ph type="title"/>
          </p:nvPr>
        </p:nvSpPr>
        <p:spPr>
          <a:xfrm>
            <a:off x="7511144" y="135854"/>
            <a:ext cx="4045060" cy="1121664"/>
          </a:xfrm>
        </p:spPr>
        <p:txBody>
          <a:bodyPr vert="horz" lIns="91440" tIns="45720" rIns="91440" bIns="45720" rtlCol="0" anchor="b">
            <a:normAutofit/>
          </a:bodyPr>
          <a:lstStyle/>
          <a:p>
            <a:r>
              <a:rPr lang="en-DE" b="0" kern="1200" cap="all" baseline="0" dirty="0">
                <a:latin typeface="+mj-lt"/>
                <a:ea typeface="+mj-ea"/>
                <a:cs typeface="+mj-cs"/>
              </a:rPr>
              <a:t>PIERWSZE SYMPTOMY</a:t>
            </a:r>
            <a:endParaRPr lang="en-US" b="0" kern="1200" cap="all" baseline="0" dirty="0">
              <a:latin typeface="+mj-lt"/>
              <a:ea typeface="+mj-ea"/>
              <a:cs typeface="+mj-cs"/>
            </a:endParaRPr>
          </a:p>
        </p:txBody>
      </p:sp>
      <p:pic>
        <p:nvPicPr>
          <p:cNvPr id="7" name="Content Placeholder 6" descr="Mały chłopiec biegnie do dziadka.">
            <a:extLst>
              <a:ext uri="{FF2B5EF4-FFF2-40B4-BE49-F238E27FC236}">
                <a16:creationId xmlns:a16="http://schemas.microsoft.com/office/drawing/2014/main" id="{6DC98C15-919C-44AC-AA07-F200B31553A4}"/>
              </a:ext>
            </a:extLst>
          </p:cNvPr>
          <p:cNvPicPr>
            <a:picLocks noGrp="1" noChangeAspect="1"/>
          </p:cNvPicPr>
          <p:nvPr>
            <p:ph type="pic" sz="quarter" idx="15"/>
          </p:nvPr>
        </p:nvPicPr>
        <p:blipFill>
          <a:blip r:embed="rId3"/>
          <a:srcRect l="5574" r="13749" b="1"/>
          <a:stretch>
            <a:fillRect/>
          </a:stretch>
        </p:blipFill>
        <p:spPr>
          <a:xfrm>
            <a:off x="20" y="10"/>
            <a:ext cx="7038954" cy="5823847"/>
          </a:xfrm>
          <a:prstGeom prst="rect">
            <a:avLst/>
          </a:prstGeom>
          <a:noFill/>
        </p:spPr>
      </p:pic>
      <p:sp>
        <p:nvSpPr>
          <p:cNvPr id="8" name="TextBox 7">
            <a:extLst>
              <a:ext uri="{FF2B5EF4-FFF2-40B4-BE49-F238E27FC236}">
                <a16:creationId xmlns:a16="http://schemas.microsoft.com/office/drawing/2014/main" id="{4B4DDA97-7C13-45A4-85A5-3E81C2C147C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11144" y="1621970"/>
            <a:ext cx="4343400" cy="4777181"/>
          </a:xfrm>
          <a:prstGeom prst="rect">
            <a:avLst/>
          </a:prstGeom>
        </p:spPr>
        <p:txBody>
          <a:bodyPr>
            <a:noAutofit/>
          </a:bodyPr>
          <a:lstStyle/>
          <a:p>
            <a:r>
              <a:rPr lang="pl-PL" sz="1400" dirty="0"/>
              <a:t>Dzieci z DMD uczą się niektórych rzeczy trochę później niż inne dzieci. </a:t>
            </a:r>
            <a:endParaRPr lang="en-DE" sz="1400" dirty="0"/>
          </a:p>
          <a:p>
            <a:endParaRPr lang="en-GB" sz="1400" dirty="0"/>
          </a:p>
          <a:p>
            <a:r>
              <a:rPr lang="pl-PL" sz="1400" b="1" dirty="0"/>
              <a:t>Siedzenie:</a:t>
            </a:r>
            <a:r>
              <a:rPr lang="pl-PL" sz="1400" dirty="0"/>
              <a:t> Większość maluchów siada samodzielnie, gdy mają </a:t>
            </a:r>
            <a:r>
              <a:rPr lang="pl-PL" sz="1400" b="1" dirty="0"/>
              <a:t>6–9 miesięcy</a:t>
            </a:r>
            <a:r>
              <a:rPr lang="pl-PL" sz="1400" dirty="0"/>
              <a:t>. Dzieci z DMD czasem potrzebują na to więcej czasu. </a:t>
            </a:r>
            <a:endParaRPr lang="en-DE" sz="1400" dirty="0"/>
          </a:p>
          <a:p>
            <a:endParaRPr lang="en-GB" sz="1400" dirty="0"/>
          </a:p>
          <a:p>
            <a:r>
              <a:rPr lang="pl-PL" sz="1400" b="1" dirty="0"/>
              <a:t>Chodzenie:</a:t>
            </a:r>
            <a:r>
              <a:rPr lang="pl-PL" sz="1400" dirty="0"/>
              <a:t> Zwykle dzieci zaczynają chodzić w wieku </a:t>
            </a:r>
            <a:r>
              <a:rPr lang="pl-PL" sz="1400" b="1" dirty="0"/>
              <a:t>około roku</a:t>
            </a:r>
            <a:r>
              <a:rPr lang="pl-PL" sz="1400" dirty="0"/>
              <a:t>. U dzieci z DMD pierwsze kroki mogą pojawić się </a:t>
            </a:r>
            <a:r>
              <a:rPr lang="pl-PL" sz="1400" b="1" dirty="0"/>
              <a:t>po 18. miesiącu</a:t>
            </a:r>
            <a:r>
              <a:rPr lang="pl-PL" sz="1400" dirty="0"/>
              <a:t>, a czasem jeszcze później. </a:t>
            </a:r>
            <a:endParaRPr lang="en-DE" sz="1400" dirty="0"/>
          </a:p>
          <a:p>
            <a:endParaRPr lang="en-GB" sz="1400" dirty="0"/>
          </a:p>
          <a:p>
            <a:r>
              <a:rPr lang="pl-PL" sz="1400" dirty="0"/>
              <a:t>Dlaczego? Mięśnie dzieci z DMD są słabsze, więc potrzebują więcej czasu, żeby nauczyć się tych rzeczy.</a:t>
            </a:r>
            <a:endParaRPr lang="en-GB" sz="1400" dirty="0"/>
          </a:p>
          <a:p>
            <a:pPr marL="0" lvl="1" indent="0">
              <a:lnSpc>
                <a:spcPct val="90000"/>
              </a:lnSpc>
              <a:spcBef>
                <a:spcPts val="1000"/>
              </a:spcBef>
              <a:spcAft>
                <a:spcPts val="600"/>
              </a:spcAft>
              <a:buFont typeface="Arial" panose="020B0604020202020204" pitchFamily="34" charset="0"/>
              <a:buNone/>
            </a:pPr>
            <a:endParaRPr lang="pl-PL" sz="1400" dirty="0"/>
          </a:p>
        </p:txBody>
      </p:sp>
      <p:sp>
        <p:nvSpPr>
          <p:cNvPr id="4" name="Date Placeholder 3">
            <a:extLst>
              <a:ext uri="{FF2B5EF4-FFF2-40B4-BE49-F238E27FC236}">
                <a16:creationId xmlns:a16="http://schemas.microsoft.com/office/drawing/2014/main" id="{9877A1E3-168E-A484-070D-3D1074A7AED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C53F8479-8516-7C74-C72F-BE6EDF84B8D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DC0D1443-97ED-B1B8-95E0-C7FE8606535A}"/>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1B060EFE-C1B2-5E41-EC79-05F5B5E6EC13}"/>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177018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440C-3DBC-F9AE-46AC-8506F691D61F}"/>
              </a:ext>
            </a:extLst>
          </p:cNvPr>
          <p:cNvSpPr>
            <a:spLocks noGrp="1"/>
          </p:cNvSpPr>
          <p:nvPr>
            <p:ph type="title"/>
          </p:nvPr>
        </p:nvSpPr>
        <p:spPr>
          <a:xfrm>
            <a:off x="5550408" y="342900"/>
            <a:ext cx="6035040" cy="902426"/>
          </a:xfrm>
        </p:spPr>
        <p:txBody>
          <a:bodyPr vert="horz" lIns="91440" tIns="45720" rIns="91440" bIns="45720" rtlCol="0" anchor="b">
            <a:normAutofit fontScale="90000"/>
          </a:bodyPr>
          <a:lstStyle/>
          <a:p>
            <a:r>
              <a:rPr lang="en-DE" b="0" kern="1200" dirty="0">
                <a:latin typeface="+mj-lt"/>
                <a:ea typeface="+mj-ea"/>
                <a:cs typeface="+mj-cs"/>
              </a:rPr>
              <a:t>TRUDNO</a:t>
            </a:r>
            <a:r>
              <a:rPr lang="en-GB" b="0" kern="1200" dirty="0">
                <a:latin typeface="+mj-lt"/>
                <a:ea typeface="+mj-ea"/>
                <a:cs typeface="+mj-cs"/>
              </a:rPr>
              <a:t>Ś</a:t>
            </a:r>
            <a:r>
              <a:rPr lang="en-DE" b="0" kern="1200" dirty="0">
                <a:latin typeface="+mj-lt"/>
                <a:ea typeface="+mj-ea"/>
                <a:cs typeface="+mj-cs"/>
              </a:rPr>
              <a:t>CI z CHODZENIEM </a:t>
            </a:r>
            <a:br>
              <a:rPr lang="en-DE" b="0" kern="1200" dirty="0">
                <a:latin typeface="+mj-lt"/>
                <a:ea typeface="+mj-ea"/>
                <a:cs typeface="+mj-cs"/>
              </a:rPr>
            </a:br>
            <a:r>
              <a:rPr lang="en-DE" b="0" kern="1200" dirty="0" err="1">
                <a:latin typeface="+mj-lt"/>
                <a:ea typeface="+mj-ea"/>
                <a:cs typeface="+mj-cs"/>
              </a:rPr>
              <a:t>i</a:t>
            </a:r>
            <a:r>
              <a:rPr lang="en-DE" b="0" kern="1200" dirty="0">
                <a:latin typeface="+mj-lt"/>
                <a:ea typeface="+mj-ea"/>
                <a:cs typeface="+mj-cs"/>
              </a:rPr>
              <a:t> WSTAWANIEM</a:t>
            </a:r>
            <a:endParaRPr lang="en-US" b="0" kern="1200" dirty="0">
              <a:latin typeface="+mj-lt"/>
              <a:ea typeface="+mj-ea"/>
              <a:cs typeface="+mj-cs"/>
            </a:endParaRPr>
          </a:p>
        </p:txBody>
      </p:sp>
      <p:pic>
        <p:nvPicPr>
          <p:cNvPr id="4" name="Content Placeholder 3" descr="Trzyletni chłopiec idzie do swojego osiedlowego parku.">
            <a:extLst>
              <a:ext uri="{FF2B5EF4-FFF2-40B4-BE49-F238E27FC236}">
                <a16:creationId xmlns:a16="http://schemas.microsoft.com/office/drawing/2014/main" id="{7FD58D5D-CA6D-43B7-AF3A-812D2FE35557}"/>
              </a:ext>
            </a:extLst>
          </p:cNvPr>
          <p:cNvPicPr>
            <a:picLocks noGrp="1" noChangeAspect="1"/>
          </p:cNvPicPr>
          <p:nvPr>
            <p:ph type="pic" sz="quarter" idx="13"/>
          </p:nvPr>
        </p:nvPicPr>
        <p:blipFill>
          <a:blip r:embed="rId3"/>
          <a:srcRect r="-1" b="8468"/>
          <a:stretch>
            <a:fillRect/>
          </a:stretch>
        </p:blipFill>
        <p:spPr>
          <a:xfrm>
            <a:off x="342900" y="342900"/>
            <a:ext cx="4501152" cy="6172200"/>
          </a:xfrm>
          <a:prstGeom prst="rect">
            <a:avLst/>
          </a:prstGeom>
          <a:noFill/>
        </p:spPr>
      </p:pic>
      <p:sp>
        <p:nvSpPr>
          <p:cNvPr id="5" name="TextBox 4">
            <a:extLst>
              <a:ext uri="{FF2B5EF4-FFF2-40B4-BE49-F238E27FC236}">
                <a16:creationId xmlns:a16="http://schemas.microsoft.com/office/drawing/2014/main" id="{D9C5CD3B-DD39-400E-A553-C3D1BDD29F3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50408" y="1654628"/>
            <a:ext cx="6035040" cy="4740075"/>
          </a:xfrm>
          <a:prstGeom prst="rect">
            <a:avLst/>
          </a:prstGeom>
        </p:spPr>
        <p:txBody>
          <a:bodyPr>
            <a:normAutofit/>
          </a:bodyPr>
          <a:lstStyle/>
          <a:p>
            <a:r>
              <a:rPr lang="pl-PL" sz="1400" dirty="0"/>
              <a:t>U dzieci z DMD mięśnie nóg stają się coraz słabsze, więc chodzenie jest trudniejsze niż u innych dzieci. </a:t>
            </a:r>
            <a:endParaRPr lang="en-DE" sz="1400" dirty="0"/>
          </a:p>
          <a:p>
            <a:endParaRPr lang="en-GB" sz="1400" dirty="0"/>
          </a:p>
          <a:p>
            <a:r>
              <a:rPr lang="pl-PL" sz="1400" b="1" dirty="0"/>
              <a:t>Chodzenie:</a:t>
            </a:r>
            <a:r>
              <a:rPr lang="pl-PL" sz="1400" dirty="0"/>
              <a:t> Dzieci mogą chodzić trochę chwiejnie, czasem się kołyszą i mają problem z utrzymaniem równowagi. </a:t>
            </a:r>
            <a:endParaRPr lang="en-DE" sz="1400" dirty="0"/>
          </a:p>
          <a:p>
            <a:endParaRPr lang="en-GB" sz="1400" dirty="0"/>
          </a:p>
          <a:p>
            <a:r>
              <a:rPr lang="pl-PL" sz="1400" b="1" dirty="0"/>
              <a:t>Wstawanie z podłogi:</a:t>
            </a:r>
            <a:r>
              <a:rPr lang="pl-PL" sz="1400" dirty="0"/>
              <a:t> Kiedy chcą wstać, często pomagają sobie rękami, opierając je na nogach – to normalne przy DMD.</a:t>
            </a:r>
            <a:endParaRPr lang="en-DE" sz="1400" dirty="0"/>
          </a:p>
          <a:p>
            <a:endParaRPr lang="en-DE" sz="1400" dirty="0"/>
          </a:p>
          <a:p>
            <a:r>
              <a:rPr lang="pl-PL" sz="1400" b="1" dirty="0"/>
              <a:t>Trudności z bieganiem i skakaniem</a:t>
            </a:r>
            <a:r>
              <a:rPr lang="pl-PL" sz="1400" dirty="0"/>
              <a:t> – dzieci z DMD rzadko biegają lub skaczą tak sprawnie jak ich rówieśnicy, a z czasem te czynności stają się niemożliwe.</a:t>
            </a:r>
            <a:endParaRPr lang="en-DE" sz="1400" dirty="0"/>
          </a:p>
          <a:p>
            <a:endParaRPr lang="en-DE" sz="1400" dirty="0"/>
          </a:p>
          <a:p>
            <a:r>
              <a:rPr lang="pl-PL" sz="1400" b="1" dirty="0"/>
              <a:t>Problemy z wchodzeniem po schodach</a:t>
            </a:r>
            <a:r>
              <a:rPr lang="pl-PL" sz="1400" dirty="0"/>
              <a:t> – już od najmłodszych lat dzieci z DMD mają trudności z pokonywaniem schodów, często muszą podpierać się rękami.</a:t>
            </a:r>
            <a:endParaRPr lang="en-DE" sz="1400" dirty="0"/>
          </a:p>
          <a:p>
            <a:endParaRPr lang="pl-PL" sz="1400" dirty="0"/>
          </a:p>
          <a:p>
            <a:endParaRPr lang="en-GB" sz="1400" dirty="0"/>
          </a:p>
        </p:txBody>
      </p:sp>
      <p:pic>
        <p:nvPicPr>
          <p:cNvPr id="9" name="Picture 8" descr="A black background with white text&#10;&#10;AI-generated content may be incorrect.">
            <a:extLst>
              <a:ext uri="{FF2B5EF4-FFF2-40B4-BE49-F238E27FC236}">
                <a16:creationId xmlns:a16="http://schemas.microsoft.com/office/drawing/2014/main" id="{9212E177-D12F-4968-675D-8361E62CEFD4}"/>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BBD284E0-BAE2-C562-97D9-28C7E1642746}"/>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299740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C232-D630-65EE-AEB9-2B6E72AD0847}"/>
              </a:ext>
            </a:extLst>
          </p:cNvPr>
          <p:cNvSpPr>
            <a:spLocks noGrp="1"/>
          </p:cNvSpPr>
          <p:nvPr>
            <p:ph type="title"/>
          </p:nvPr>
        </p:nvSpPr>
        <p:spPr>
          <a:xfrm>
            <a:off x="7707086" y="359228"/>
            <a:ext cx="4169945" cy="942932"/>
          </a:xfrm>
        </p:spPr>
        <p:txBody>
          <a:bodyPr vert="horz" lIns="91440" tIns="45720" rIns="91440" bIns="45720" rtlCol="0" anchor="b">
            <a:normAutofit/>
          </a:bodyPr>
          <a:lstStyle/>
          <a:p>
            <a:r>
              <a:rPr lang="en-US" sz="3000" b="0" kern="1200" cap="all" baseline="0" dirty="0" err="1">
                <a:latin typeface="+mj-lt"/>
                <a:ea typeface="+mj-ea"/>
                <a:cs typeface="+mj-cs"/>
              </a:rPr>
              <a:t>Pogłębianie</a:t>
            </a:r>
            <a:r>
              <a:rPr lang="en-US" sz="3000" b="0" kern="1200" cap="all" baseline="0" dirty="0">
                <a:latin typeface="+mj-lt"/>
                <a:ea typeface="+mj-ea"/>
                <a:cs typeface="+mj-cs"/>
              </a:rPr>
              <a:t> </a:t>
            </a:r>
            <a:r>
              <a:rPr lang="en-US" sz="3000" b="0" kern="1200" cap="all" baseline="0" dirty="0" err="1">
                <a:latin typeface="+mj-lt"/>
                <a:ea typeface="+mj-ea"/>
                <a:cs typeface="+mj-cs"/>
              </a:rPr>
              <a:t>się</a:t>
            </a:r>
            <a:r>
              <a:rPr lang="en-US" sz="3000" b="0" kern="1200" cap="all" baseline="0" dirty="0">
                <a:latin typeface="+mj-lt"/>
                <a:ea typeface="+mj-ea"/>
                <a:cs typeface="+mj-cs"/>
              </a:rPr>
              <a:t> </a:t>
            </a:r>
            <a:r>
              <a:rPr lang="en-US" sz="3000" b="0" kern="1200" cap="all" baseline="0" dirty="0" err="1">
                <a:latin typeface="+mj-lt"/>
                <a:ea typeface="+mj-ea"/>
                <a:cs typeface="+mj-cs"/>
              </a:rPr>
              <a:t>trudności</a:t>
            </a:r>
            <a:endParaRPr lang="en-US" sz="3000" b="0" kern="1200" cap="all" baseline="0" dirty="0">
              <a:latin typeface="+mj-lt"/>
              <a:ea typeface="+mj-ea"/>
              <a:cs typeface="+mj-cs"/>
            </a:endParaRPr>
          </a:p>
        </p:txBody>
      </p:sp>
      <p:pic>
        <p:nvPicPr>
          <p:cNvPr id="7" name="Content Placeholder 6" descr="Dzielenie się fizycznym i emocjonalnym bólem z dziećmi">
            <a:extLst>
              <a:ext uri="{FF2B5EF4-FFF2-40B4-BE49-F238E27FC236}">
                <a16:creationId xmlns:a16="http://schemas.microsoft.com/office/drawing/2014/main" id="{3B3E4BEE-1384-4867-B185-CEB5B2028DC2}"/>
              </a:ext>
            </a:extLst>
          </p:cNvPr>
          <p:cNvPicPr>
            <a:picLocks noGrp="1" noChangeAspect="1"/>
          </p:cNvPicPr>
          <p:nvPr>
            <p:ph type="pic" sz="quarter" idx="15"/>
          </p:nvPr>
        </p:nvPicPr>
        <p:blipFill>
          <a:blip r:embed="rId3"/>
          <a:srcRect l="13778" r="5546" b="1"/>
          <a:stretch>
            <a:fillRect/>
          </a:stretch>
        </p:blipFill>
        <p:spPr>
          <a:xfrm>
            <a:off x="20" y="10"/>
            <a:ext cx="7141009" cy="5908285"/>
          </a:xfrm>
          <a:prstGeom prst="rect">
            <a:avLst/>
          </a:prstGeom>
          <a:noFill/>
        </p:spPr>
      </p:pic>
      <p:sp>
        <p:nvSpPr>
          <p:cNvPr id="8" name="TextBox 7">
            <a:extLst>
              <a:ext uri="{FF2B5EF4-FFF2-40B4-BE49-F238E27FC236}">
                <a16:creationId xmlns:a16="http://schemas.microsoft.com/office/drawing/2014/main" id="{A07D9B7D-970B-42BD-8856-005D766E04B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07086" y="1665514"/>
            <a:ext cx="3941345" cy="4733638"/>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r>
              <a:rPr lang="pl-PL" sz="1400" b="1" dirty="0"/>
              <a:t>Wsparcie w codziennych czynnościach</a:t>
            </a:r>
          </a:p>
          <a:p>
            <a:pPr marL="0" lvl="1" indent="0">
              <a:lnSpc>
                <a:spcPct val="90000"/>
              </a:lnSpc>
              <a:spcBef>
                <a:spcPts val="1000"/>
              </a:spcBef>
              <a:spcAft>
                <a:spcPts val="600"/>
              </a:spcAft>
              <a:buFont typeface="Arial" panose="020B0604020202020204" pitchFamily="34" charset="0"/>
              <a:buNone/>
            </a:pPr>
            <a:r>
              <a:rPr lang="pl-PL" sz="1400" dirty="0"/>
              <a:t>Z czasem niektóre rzeczy, które kiedyś były łatwe – jak ubieranie się, jedzenie czy wchodzenie po schodach – mogą wymagać pomocy dorosłych lub rodzeństwa. To może być trudne, bo każdy lubi być samodzielny.</a:t>
            </a:r>
            <a:endParaRPr lang="en-DE" sz="1400" dirty="0"/>
          </a:p>
          <a:p>
            <a:pPr marL="0" lvl="1" indent="0">
              <a:lnSpc>
                <a:spcPct val="90000"/>
              </a:lnSpc>
              <a:spcBef>
                <a:spcPts val="1000"/>
              </a:spcBef>
              <a:spcAft>
                <a:spcPts val="600"/>
              </a:spcAft>
              <a:buFont typeface="Arial" panose="020B0604020202020204" pitchFamily="34" charset="0"/>
              <a:buNone/>
            </a:pPr>
            <a:r>
              <a:rPr lang="pl-PL" sz="1400" b="1" dirty="0"/>
              <a:t>Trudności społeczne i fizyczne</a:t>
            </a:r>
          </a:p>
          <a:p>
            <a:pPr marL="0" lvl="1" indent="0">
              <a:lnSpc>
                <a:spcPct val="90000"/>
              </a:lnSpc>
              <a:spcBef>
                <a:spcPts val="1000"/>
              </a:spcBef>
              <a:spcAft>
                <a:spcPts val="600"/>
              </a:spcAft>
              <a:buFont typeface="Arial" panose="020B0604020202020204" pitchFamily="34" charset="0"/>
              <a:buNone/>
            </a:pPr>
            <a:r>
              <a:rPr lang="en-DE" sz="1400" dirty="0"/>
              <a:t>D</a:t>
            </a:r>
            <a:r>
              <a:rPr lang="pl-PL" sz="1400" dirty="0"/>
              <a:t>zieci z DMD zauważają, że chodzenie staje się coraz trudniejsze. Może się zdarzyć, że patrząc na kolegów biegających po boisku, czują smutek albo złość, bo sami nie mogą już tak szybko biegać czy skakać. </a:t>
            </a:r>
            <a:r>
              <a:rPr lang="en-DE" sz="1400" dirty="0" err="1"/>
              <a:t>Przez</a:t>
            </a:r>
            <a:r>
              <a:rPr lang="en-DE" sz="1400" dirty="0"/>
              <a:t> to </a:t>
            </a:r>
            <a:r>
              <a:rPr lang="pl-PL" sz="1400" dirty="0"/>
              <a:t>mogą mieć problemy z uczestnictwem w aktywnościach fizycznych i społecznych z rówieśnikami.</a:t>
            </a:r>
          </a:p>
        </p:txBody>
      </p:sp>
      <p:sp>
        <p:nvSpPr>
          <p:cNvPr id="4" name="Date Placeholder 3">
            <a:extLst>
              <a:ext uri="{FF2B5EF4-FFF2-40B4-BE49-F238E27FC236}">
                <a16:creationId xmlns:a16="http://schemas.microsoft.com/office/drawing/2014/main" id="{2ADA4BE4-7ED6-F6BB-B7AC-B5E2BD122F9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067AB265-0A02-6AAA-0EDC-7E065BB3933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B75735E0-F89F-0A11-8133-53F5D45B9670}"/>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DFB2FA9C-9823-07C8-C80F-2C96AFD7A5C3}"/>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506165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1CB9-A8E8-9DF7-4A90-3278A2F07F8B}"/>
              </a:ext>
            </a:extLst>
          </p:cNvPr>
          <p:cNvSpPr>
            <a:spLocks noGrp="1"/>
          </p:cNvSpPr>
          <p:nvPr>
            <p:ph type="title"/>
          </p:nvPr>
        </p:nvSpPr>
        <p:spPr>
          <a:xfrm>
            <a:off x="7587343" y="228600"/>
            <a:ext cx="3998105" cy="1197864"/>
          </a:xfrm>
        </p:spPr>
        <p:txBody>
          <a:bodyPr vert="horz" lIns="91440" tIns="45720" rIns="91440" bIns="45720" rtlCol="0" anchor="b">
            <a:normAutofit/>
          </a:bodyPr>
          <a:lstStyle/>
          <a:p>
            <a:r>
              <a:rPr lang="en-US" sz="2500" b="0" kern="1200" cap="all" baseline="0" dirty="0">
                <a:latin typeface="+mj-lt"/>
                <a:ea typeface="+mj-ea"/>
                <a:cs typeface="+mj-cs"/>
              </a:rPr>
              <a:t>Utrata </a:t>
            </a:r>
            <a:r>
              <a:rPr lang="en-US" sz="2500" b="0" kern="1200" cap="all" baseline="0" dirty="0" err="1">
                <a:latin typeface="+mj-lt"/>
                <a:ea typeface="+mj-ea"/>
                <a:cs typeface="+mj-cs"/>
              </a:rPr>
              <a:t>samodzielności</a:t>
            </a:r>
            <a:r>
              <a:rPr lang="en-US" sz="2500" b="0" kern="1200" cap="all" baseline="0" dirty="0">
                <a:latin typeface="+mj-lt"/>
                <a:ea typeface="+mj-ea"/>
                <a:cs typeface="+mj-cs"/>
              </a:rPr>
              <a:t>: </a:t>
            </a:r>
            <a:br>
              <a:rPr lang="en-DE" sz="2500" b="0" kern="1200" cap="all" baseline="0" dirty="0">
                <a:latin typeface="+mj-lt"/>
                <a:ea typeface="+mj-ea"/>
                <a:cs typeface="+mj-cs"/>
              </a:rPr>
            </a:br>
            <a:r>
              <a:rPr lang="en-US" sz="2500" b="0" kern="1200" cap="all" baseline="0" dirty="0">
                <a:latin typeface="+mj-lt"/>
                <a:ea typeface="+mj-ea"/>
                <a:cs typeface="+mj-cs"/>
              </a:rPr>
              <a:t>10, 12, 14 </a:t>
            </a:r>
            <a:r>
              <a:rPr lang="en-US" sz="2500" b="0" kern="1200" cap="all" baseline="0" dirty="0" err="1">
                <a:latin typeface="+mj-lt"/>
                <a:ea typeface="+mj-ea"/>
                <a:cs typeface="+mj-cs"/>
              </a:rPr>
              <a:t>lat</a:t>
            </a:r>
            <a:endParaRPr lang="en-US" sz="2500" b="0" kern="1200" cap="all" baseline="0" dirty="0">
              <a:latin typeface="+mj-lt"/>
              <a:ea typeface="+mj-ea"/>
              <a:cs typeface="+mj-cs"/>
            </a:endParaRPr>
          </a:p>
        </p:txBody>
      </p:sp>
      <p:pic>
        <p:nvPicPr>
          <p:cNvPr id="7" name="Content Placeholder 6" descr="Zbliżenie na rękę starszej kobiety na wózku, miejsce do kopiowania tekstu">
            <a:extLst>
              <a:ext uri="{FF2B5EF4-FFF2-40B4-BE49-F238E27FC236}">
                <a16:creationId xmlns:a16="http://schemas.microsoft.com/office/drawing/2014/main" id="{6D0FCD67-723B-4003-B511-9EB073BB8EC5}"/>
              </a:ext>
            </a:extLst>
          </p:cNvPr>
          <p:cNvPicPr>
            <a:picLocks noGrp="1" noChangeAspect="1"/>
          </p:cNvPicPr>
          <p:nvPr>
            <p:ph type="pic" sz="quarter" idx="15"/>
          </p:nvPr>
        </p:nvPicPr>
        <p:blipFill>
          <a:blip r:embed="rId3"/>
          <a:srcRect r="19324" b="1"/>
          <a:stretch>
            <a:fillRect/>
          </a:stretch>
        </p:blipFill>
        <p:spPr>
          <a:xfrm>
            <a:off x="0" y="0"/>
            <a:ext cx="7168331" cy="5930890"/>
          </a:xfrm>
          <a:prstGeom prst="rect">
            <a:avLst/>
          </a:prstGeom>
          <a:noFill/>
        </p:spPr>
      </p:pic>
      <p:sp>
        <p:nvSpPr>
          <p:cNvPr id="8" name="TextBox 7">
            <a:extLst>
              <a:ext uri="{FF2B5EF4-FFF2-40B4-BE49-F238E27FC236}">
                <a16:creationId xmlns:a16="http://schemas.microsoft.com/office/drawing/2014/main" id="{E551F8B2-FC75-4EA8-A74F-ECC9D60C052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11143" y="1842324"/>
            <a:ext cx="4074305" cy="4648200"/>
          </a:xfrm>
          <a:prstGeom prst="rect">
            <a:avLst/>
          </a:prstGeom>
        </p:spPr>
        <p:txBody>
          <a:bodyPr>
            <a:noAutofit/>
          </a:bodyPr>
          <a:lstStyle/>
          <a:p>
            <a:pPr>
              <a:lnSpc>
                <a:spcPct val="90000"/>
              </a:lnSpc>
              <a:spcBef>
                <a:spcPts val="2500"/>
              </a:spcBef>
              <a:spcAft>
                <a:spcPts val="600"/>
              </a:spcAft>
            </a:pPr>
            <a:r>
              <a:rPr lang="pl-PL" sz="1400" dirty="0"/>
              <a:t>Dla chłopców z DMD przychodzi taki moment, kiedy mięśnie są już tak słabe, że nie da się chodzić samodzielnie. Wtedy nie ma wyboru – trzeba zacząć używać wózka inwalidzkiego. To nie jest coś, co się wybiera, tylko konieczność. Wózek staje się codziennością, bo bez niego nie można się już samemu poruszać, nawet po domu czy szkole. </a:t>
            </a:r>
            <a:endParaRPr lang="en-DE" sz="1400" dirty="0"/>
          </a:p>
          <a:p>
            <a:pPr>
              <a:lnSpc>
                <a:spcPct val="90000"/>
              </a:lnSpc>
              <a:spcBef>
                <a:spcPts val="2500"/>
              </a:spcBef>
              <a:spcAft>
                <a:spcPts val="600"/>
              </a:spcAft>
            </a:pPr>
            <a:r>
              <a:rPr lang="pl-PL" sz="1400" dirty="0"/>
              <a:t>To bardzo trudne, bo wielu chłopców marzy, żeby biegać i bawić się jak inni, a nagle muszą pogodzić się z tym, że już nigdy nie będą mogli tego zrobić.</a:t>
            </a:r>
            <a:endParaRPr lang="en-DE" sz="1400" dirty="0"/>
          </a:p>
          <a:p>
            <a:pPr>
              <a:lnSpc>
                <a:spcPct val="90000"/>
              </a:lnSpc>
              <a:spcBef>
                <a:spcPts val="2500"/>
              </a:spcBef>
              <a:spcAft>
                <a:spcPts val="600"/>
              </a:spcAft>
            </a:pPr>
            <a:r>
              <a:rPr lang="pl-PL" sz="1400" dirty="0"/>
              <a:t>Z czasem słabną też ręce, więc niektóre czynności, jak podnoszenie kubka czy ubieranie się, stają się trudniejsze i wymagają pomocy dorosłych.</a:t>
            </a:r>
          </a:p>
        </p:txBody>
      </p:sp>
      <p:sp>
        <p:nvSpPr>
          <p:cNvPr id="4" name="Date Placeholder 3">
            <a:extLst>
              <a:ext uri="{FF2B5EF4-FFF2-40B4-BE49-F238E27FC236}">
                <a16:creationId xmlns:a16="http://schemas.microsoft.com/office/drawing/2014/main" id="{0ADE1DB8-C339-8938-D69B-03AAE1EDCB8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1D15E3AF-0C26-C416-5DD6-E23D3B98527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15</a:t>
            </a:fld>
            <a:endParaRPr lang="en-US"/>
          </a:p>
        </p:txBody>
      </p:sp>
      <p:pic>
        <p:nvPicPr>
          <p:cNvPr id="3" name="Picture 2" descr="A black background with white text&#10;&#10;AI-generated content may be incorrect.">
            <a:extLst>
              <a:ext uri="{FF2B5EF4-FFF2-40B4-BE49-F238E27FC236}">
                <a16:creationId xmlns:a16="http://schemas.microsoft.com/office/drawing/2014/main" id="{13B21937-1AD0-9728-0C4B-B78221C8734A}"/>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5" name="Footer Placeholder 4">
            <a:extLst>
              <a:ext uri="{FF2B5EF4-FFF2-40B4-BE49-F238E27FC236}">
                <a16:creationId xmlns:a16="http://schemas.microsoft.com/office/drawing/2014/main" id="{297AD72F-AE0B-7743-BD7F-C6BA794DB38B}"/>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2997984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C396-495E-3360-8A5D-02FAC10F46EF}"/>
              </a:ext>
            </a:extLst>
          </p:cNvPr>
          <p:cNvSpPr>
            <a:spLocks noGrp="1"/>
          </p:cNvSpPr>
          <p:nvPr>
            <p:ph type="title"/>
          </p:nvPr>
        </p:nvSpPr>
        <p:spPr>
          <a:xfrm>
            <a:off x="5550408" y="342900"/>
            <a:ext cx="6035040" cy="1143000"/>
          </a:xfrm>
        </p:spPr>
        <p:txBody>
          <a:bodyPr vert="horz" lIns="91440" tIns="45720" rIns="91440" bIns="45720" rtlCol="0" anchor="b">
            <a:normAutofit/>
          </a:bodyPr>
          <a:lstStyle/>
          <a:p>
            <a:r>
              <a:rPr lang="pl-PL" dirty="0"/>
              <a:t>Problemy z sercem </a:t>
            </a:r>
            <a:br>
              <a:rPr lang="en-DE" dirty="0"/>
            </a:br>
            <a:r>
              <a:rPr lang="pl-PL" dirty="0"/>
              <a:t>i oddychaniem</a:t>
            </a:r>
            <a:endParaRPr lang="en-US" b="0" kern="1200" dirty="0">
              <a:latin typeface="+mj-lt"/>
              <a:ea typeface="+mj-ea"/>
              <a:cs typeface="+mj-cs"/>
            </a:endParaRPr>
          </a:p>
        </p:txBody>
      </p:sp>
      <p:pic>
        <p:nvPicPr>
          <p:cNvPr id="4" name="Content Placeholder 3" descr="Patrzenie z góry na model ludzkiego serca">
            <a:extLst>
              <a:ext uri="{FF2B5EF4-FFF2-40B4-BE49-F238E27FC236}">
                <a16:creationId xmlns:a16="http://schemas.microsoft.com/office/drawing/2014/main" id="{BE1A1CD2-956D-408B-A52B-B285A1EED1F4}"/>
              </a:ext>
            </a:extLst>
          </p:cNvPr>
          <p:cNvPicPr>
            <a:picLocks noGrp="1" noChangeAspect="1"/>
          </p:cNvPicPr>
          <p:nvPr>
            <p:ph type="pic" sz="quarter" idx="13"/>
          </p:nvPr>
        </p:nvPicPr>
        <p:blipFill>
          <a:blip r:embed="rId3"/>
          <a:srcRect l="18818" r="26487"/>
          <a:stretch>
            <a:fillRect/>
          </a:stretch>
        </p:blipFill>
        <p:spPr>
          <a:xfrm>
            <a:off x="342900" y="342900"/>
            <a:ext cx="4501152" cy="6172200"/>
          </a:xfrm>
          <a:prstGeom prst="rect">
            <a:avLst/>
          </a:prstGeom>
          <a:noFill/>
        </p:spPr>
      </p:pic>
      <p:sp>
        <p:nvSpPr>
          <p:cNvPr id="5" name="TextBox 4">
            <a:extLst>
              <a:ext uri="{FF2B5EF4-FFF2-40B4-BE49-F238E27FC236}">
                <a16:creationId xmlns:a16="http://schemas.microsoft.com/office/drawing/2014/main" id="{E534ED4A-9748-44DE-84F2-B68FDBD8464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50408" y="1828800"/>
            <a:ext cx="6035040" cy="4489704"/>
          </a:xfrm>
          <a:prstGeom prst="rect">
            <a:avLst/>
          </a:prstGeom>
        </p:spPr>
        <p:txBody>
          <a:bodyPr>
            <a:normAutofit/>
          </a:bodyPr>
          <a:lstStyle/>
          <a:p>
            <a:pPr>
              <a:spcBef>
                <a:spcPts val="2500"/>
              </a:spcBef>
              <a:spcAft>
                <a:spcPts val="600"/>
              </a:spcAft>
            </a:pPr>
            <a:r>
              <a:rPr lang="pl-PL" sz="1400" dirty="0"/>
              <a:t>W późniejszym etapie tej choroby słabną nawet bardzo ważne mięśnie – te, które pomagają nam oddychać i te, które sprawiają, że serce bije. </a:t>
            </a:r>
            <a:endParaRPr lang="en-DE" sz="1400" dirty="0"/>
          </a:p>
          <a:p>
            <a:pPr>
              <a:spcBef>
                <a:spcPts val="2500"/>
              </a:spcBef>
              <a:spcAft>
                <a:spcPts val="600"/>
              </a:spcAft>
            </a:pPr>
            <a:r>
              <a:rPr lang="pl-PL" sz="1400" b="1" dirty="0"/>
              <a:t>Mięśnie oddechowe</a:t>
            </a:r>
            <a:br>
              <a:rPr lang="pl-PL" sz="1400" dirty="0"/>
            </a:br>
            <a:r>
              <a:rPr lang="pl-PL" sz="1400" dirty="0"/>
              <a:t>Oddychanie robi się cięższe i płytsze, dlatego potrzebne są specjalne urządzenia, które pomagają wciągać i wydychać powietrze.</a:t>
            </a:r>
            <a:br>
              <a:rPr lang="pl-PL" sz="1400" dirty="0"/>
            </a:br>
            <a:r>
              <a:rPr lang="pl-PL" sz="1400" dirty="0"/>
              <a:t>W bardzo zaawansowanym etapie chłopcy mogą potrzebować </a:t>
            </a:r>
            <a:r>
              <a:rPr lang="pl-PL" sz="1400" b="1" dirty="0"/>
              <a:t>tracheotomii</a:t>
            </a:r>
            <a:r>
              <a:rPr lang="pl-PL" sz="1400" dirty="0"/>
              <a:t>. To mała rurka w szyi, przez którą podłączony jest respirator. Ten sprzęt pomaga oddychać, kiedy mięśnie już nie dają rady.</a:t>
            </a:r>
            <a:endParaRPr lang="en-DE" sz="1400" dirty="0"/>
          </a:p>
          <a:p>
            <a:endParaRPr lang="en-DE" sz="1400" dirty="0"/>
          </a:p>
          <a:p>
            <a:r>
              <a:rPr lang="en-DE" sz="1400" b="1" dirty="0" err="1"/>
              <a:t>Serce</a:t>
            </a:r>
            <a:endParaRPr lang="en-DE" sz="1400" b="1" dirty="0"/>
          </a:p>
          <a:p>
            <a:r>
              <a:rPr lang="pl-PL" sz="1400" dirty="0"/>
              <a:t>Serce ma mniej siły, pracuje wolniej i męczy się szybciej, dlatego chłopcy z DMD mogą mieć mniej energii i potrzebować częstszej opieki lekarzy. Lekarze pomagają sercu działać najlepiej, jak to możliwe, przepisując odpowiednie leki i regularnie sprawdzając jego pracę.</a:t>
            </a:r>
            <a:endParaRPr lang="en-DE" sz="1400" dirty="0"/>
          </a:p>
        </p:txBody>
      </p:sp>
      <p:pic>
        <p:nvPicPr>
          <p:cNvPr id="7" name="Picture 6" descr="A black background with white text&#10;&#10;AI-generated content may be incorrect.">
            <a:extLst>
              <a:ext uri="{FF2B5EF4-FFF2-40B4-BE49-F238E27FC236}">
                <a16:creationId xmlns:a16="http://schemas.microsoft.com/office/drawing/2014/main" id="{0BE13F33-46FF-68F8-CF91-93C270A7E61C}"/>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8" name="Footer Placeholder 4">
            <a:extLst>
              <a:ext uri="{FF2B5EF4-FFF2-40B4-BE49-F238E27FC236}">
                <a16:creationId xmlns:a16="http://schemas.microsoft.com/office/drawing/2014/main" id="{66762D6F-EEE3-34C3-1509-A27274869649}"/>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991605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310E-CAAF-92E6-F7E6-F8650781B8AD}"/>
              </a:ext>
            </a:extLst>
          </p:cNvPr>
          <p:cNvSpPr>
            <a:spLocks noGrp="1"/>
          </p:cNvSpPr>
          <p:nvPr>
            <p:ph type="title"/>
          </p:nvPr>
        </p:nvSpPr>
        <p:spPr/>
        <p:txBody>
          <a:bodyPr>
            <a:normAutofit/>
          </a:bodyPr>
          <a:lstStyle/>
          <a:p>
            <a:r>
              <a:rPr lang="en-DE" i="1" dirty="0" err="1">
                <a:latin typeface="Abadi" panose="020B0604020104020204" pitchFamily="34" charset="0"/>
              </a:rPr>
              <a:t>Pytania</a:t>
            </a:r>
            <a:r>
              <a:rPr lang="en-DE" i="1" dirty="0">
                <a:latin typeface="Abadi" panose="020B0604020104020204" pitchFamily="34" charset="0"/>
              </a:rPr>
              <a:t> do om</a:t>
            </a:r>
            <a:r>
              <a:rPr lang="en-GB" i="1" dirty="0">
                <a:latin typeface="Abadi" panose="020B0604020104020204" pitchFamily="34" charset="0"/>
              </a:rPr>
              <a:t>ó</a:t>
            </a:r>
            <a:r>
              <a:rPr lang="en-DE" i="1" dirty="0" err="1">
                <a:latin typeface="Abadi" panose="020B0604020104020204" pitchFamily="34" charset="0"/>
              </a:rPr>
              <a:t>wienia</a:t>
            </a:r>
            <a:r>
              <a:rPr lang="en-DE" i="1" dirty="0">
                <a:latin typeface="Abadi" panose="020B0604020104020204" pitchFamily="34" charset="0"/>
              </a:rPr>
              <a:t> w KLASIE: </a:t>
            </a:r>
            <a:endParaRPr lang="en-GB" dirty="0"/>
          </a:p>
        </p:txBody>
      </p:sp>
      <p:sp>
        <p:nvSpPr>
          <p:cNvPr id="3" name="Content Placeholder 2">
            <a:extLst>
              <a:ext uri="{FF2B5EF4-FFF2-40B4-BE49-F238E27FC236}">
                <a16:creationId xmlns:a16="http://schemas.microsoft.com/office/drawing/2014/main" id="{641509B0-CCF7-6E0E-F76A-BC3FF757EA67}"/>
              </a:ext>
            </a:extLst>
          </p:cNvPr>
          <p:cNvSpPr>
            <a:spLocks noGrp="1"/>
          </p:cNvSpPr>
          <p:nvPr>
            <p:ph idx="1"/>
          </p:nvPr>
        </p:nvSpPr>
        <p:spPr/>
        <p:txBody>
          <a:bodyPr/>
          <a:lstStyle/>
          <a:p>
            <a:pPr marL="342900" indent="-342900">
              <a:buAutoNum type="arabicPeriod"/>
            </a:pPr>
            <a:r>
              <a:rPr lang="pl-PL" i="1" dirty="0">
                <a:latin typeface="Abadi" panose="020B0604020104020204" pitchFamily="34" charset="0"/>
              </a:rPr>
              <a:t>Czy znacie jakiegoś chłopca z DMD?</a:t>
            </a:r>
            <a:r>
              <a:rPr lang="en-DE" i="1" dirty="0">
                <a:latin typeface="Abadi" panose="020B0604020104020204" pitchFamily="34" charset="0"/>
              </a:rPr>
              <a:t> Ile ma </a:t>
            </a:r>
            <a:r>
              <a:rPr lang="en-DE" i="1" dirty="0" err="1">
                <a:latin typeface="Abadi" panose="020B0604020104020204" pitchFamily="34" charset="0"/>
              </a:rPr>
              <a:t>lat</a:t>
            </a:r>
            <a:r>
              <a:rPr lang="en-DE" i="1" dirty="0">
                <a:latin typeface="Abadi" panose="020B0604020104020204" pitchFamily="34" charset="0"/>
              </a:rPr>
              <a:t>? Jakie </a:t>
            </a:r>
            <a:r>
              <a:rPr lang="en-DE" i="1" dirty="0" err="1">
                <a:latin typeface="Abadi" panose="020B0604020104020204" pitchFamily="34" charset="0"/>
              </a:rPr>
              <a:t>symptomy</a:t>
            </a:r>
            <a:r>
              <a:rPr lang="en-DE" i="1" dirty="0">
                <a:latin typeface="Abadi" panose="020B0604020104020204" pitchFamily="34" charset="0"/>
              </a:rPr>
              <a:t> u </a:t>
            </a:r>
            <a:r>
              <a:rPr lang="en-DE" i="1" dirty="0" err="1">
                <a:latin typeface="Abadi" panose="020B0604020104020204" pitchFamily="34" charset="0"/>
              </a:rPr>
              <a:t>niego</a:t>
            </a:r>
            <a:r>
              <a:rPr lang="en-DE" i="1" dirty="0">
                <a:latin typeface="Abadi" panose="020B0604020104020204" pitchFamily="34" charset="0"/>
              </a:rPr>
              <a:t> </a:t>
            </a:r>
            <a:r>
              <a:rPr lang="en-DE" i="1" dirty="0" err="1">
                <a:latin typeface="Abadi" panose="020B0604020104020204" pitchFamily="34" charset="0"/>
              </a:rPr>
              <a:t>widzicie</a:t>
            </a:r>
            <a:r>
              <a:rPr lang="en-DE" i="1" dirty="0">
                <a:latin typeface="Abadi" panose="020B0604020104020204" pitchFamily="34" charset="0"/>
              </a:rPr>
              <a:t>?</a:t>
            </a:r>
          </a:p>
          <a:p>
            <a:pPr marL="342900" indent="-342900">
              <a:buAutoNum type="arabicPeriod"/>
            </a:pPr>
            <a:r>
              <a:rPr lang="pl-PL" i="1" dirty="0">
                <a:latin typeface="Abadi" panose="020B0604020104020204" pitchFamily="34" charset="0"/>
              </a:rPr>
              <a:t>Czy zauważylibyście, gdyby ktoś z waszej klasy męczył się szybciej niż inni?</a:t>
            </a:r>
            <a:endParaRPr lang="en-DE" i="1" dirty="0">
              <a:latin typeface="Abadi" panose="020B0604020104020204" pitchFamily="34" charset="0"/>
            </a:endParaRPr>
          </a:p>
          <a:p>
            <a:pPr marL="342900" indent="-342900">
              <a:buAutoNum type="arabicPeriod"/>
            </a:pPr>
            <a:r>
              <a:rPr lang="pl-PL" i="1" dirty="0">
                <a:latin typeface="Abadi" panose="020B0604020104020204" pitchFamily="34" charset="0"/>
              </a:rPr>
              <a:t>Jak moglibyśmy pomóc koledze, który zaczyna mieć trudności z bieganiem czy wchodzeniem po schodach?</a:t>
            </a:r>
            <a:endParaRPr lang="en-GB" i="1" dirty="0">
              <a:latin typeface="Abadi" panose="020B0604020104020204" pitchFamily="34" charset="0"/>
            </a:endParaRPr>
          </a:p>
          <a:p>
            <a:pPr marL="0" indent="0">
              <a:buNone/>
            </a:pPr>
            <a:endParaRPr lang="en-GB" dirty="0"/>
          </a:p>
        </p:txBody>
      </p:sp>
      <p:sp>
        <p:nvSpPr>
          <p:cNvPr id="4" name="Date Placeholder 3">
            <a:extLst>
              <a:ext uri="{FF2B5EF4-FFF2-40B4-BE49-F238E27FC236}">
                <a16:creationId xmlns:a16="http://schemas.microsoft.com/office/drawing/2014/main" id="{7467CC31-E892-F5FE-788D-2303030826E5}"/>
              </a:ext>
            </a:extLst>
          </p:cNvPr>
          <p:cNvSpPr>
            <a:spLocks noGrp="1"/>
          </p:cNvSpPr>
          <p:nvPr>
            <p:ph type="dt" sz="half" idx="10"/>
          </p:nvPr>
        </p:nvSpPr>
        <p:spPr/>
        <p:txBody>
          <a:bodyPr/>
          <a:lstStyle/>
          <a:p>
            <a:fld id="{FE21D4C7-8630-4B98-978C-30388BBD4EE8}" type="datetime1">
              <a:rPr lang="en-US" smtClean="0"/>
              <a:t>11/27/2025</a:t>
            </a:fld>
            <a:endParaRPr lang="en-US" dirty="0"/>
          </a:p>
        </p:txBody>
      </p:sp>
      <p:sp>
        <p:nvSpPr>
          <p:cNvPr id="6" name="Slide Number Placeholder 5">
            <a:extLst>
              <a:ext uri="{FF2B5EF4-FFF2-40B4-BE49-F238E27FC236}">
                <a16:creationId xmlns:a16="http://schemas.microsoft.com/office/drawing/2014/main" id="{41807F3D-E799-F82B-24A2-D6C2D7B72EA4}"/>
              </a:ext>
            </a:extLst>
          </p:cNvPr>
          <p:cNvSpPr>
            <a:spLocks noGrp="1"/>
          </p:cNvSpPr>
          <p:nvPr>
            <p:ph type="sldNum" sz="quarter" idx="12"/>
          </p:nvPr>
        </p:nvSpPr>
        <p:spPr/>
        <p:txBody>
          <a:bodyPr/>
          <a:lstStyle/>
          <a:p>
            <a:fld id="{84C450F2-3BB4-4AE4-8A35-A9D7AEA4C850}" type="slidenum">
              <a:rPr lang="en-US" smtClean="0"/>
              <a:t>17</a:t>
            </a:fld>
            <a:endParaRPr lang="en-US" dirty="0"/>
          </a:p>
        </p:txBody>
      </p:sp>
      <p:pic>
        <p:nvPicPr>
          <p:cNvPr id="7" name="Picture 6" descr="A black background with white text&#10;&#10;AI-generated content may be incorrect.">
            <a:extLst>
              <a:ext uri="{FF2B5EF4-FFF2-40B4-BE49-F238E27FC236}">
                <a16:creationId xmlns:a16="http://schemas.microsoft.com/office/drawing/2014/main" id="{455D914D-5073-3F0B-57DE-480EEF663CDD}"/>
              </a:ext>
            </a:extLst>
          </p:cNvPr>
          <p:cNvPicPr>
            <a:picLocks noChangeAspect="1"/>
          </p:cNvPicPr>
          <p:nvPr/>
        </p:nvPicPr>
        <p:blipFill>
          <a:blip r:embed="rId2">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8" name="Footer Placeholder 4">
            <a:extLst>
              <a:ext uri="{FF2B5EF4-FFF2-40B4-BE49-F238E27FC236}">
                <a16:creationId xmlns:a16="http://schemas.microsoft.com/office/drawing/2014/main" id="{756E1916-04EE-581A-BCA9-573B7DA1C8C0}"/>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76142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FA48-6EB1-F8EC-AEF0-CDA52453844D}"/>
              </a:ext>
            </a:extLst>
          </p:cNvPr>
          <p:cNvSpPr>
            <a:spLocks noGrp="1"/>
          </p:cNvSpPr>
          <p:nvPr>
            <p:ph type="title"/>
          </p:nvPr>
        </p:nvSpPr>
        <p:spPr>
          <a:xfrm>
            <a:off x="431172" y="553616"/>
            <a:ext cx="7914087" cy="2516155"/>
          </a:xfrm>
        </p:spPr>
        <p:txBody>
          <a:bodyPr anchor="t">
            <a:normAutofit fontScale="90000"/>
          </a:bodyPr>
          <a:lstStyle/>
          <a:p>
            <a:r>
              <a:rPr lang="en-GB"/>
              <a:t>Codzienne wyzwania chłopców z DMD</a:t>
            </a:r>
          </a:p>
        </p:txBody>
      </p:sp>
      <p:sp>
        <p:nvSpPr>
          <p:cNvPr id="4" name="Date Placeholder 3">
            <a:extLst>
              <a:ext uri="{FF2B5EF4-FFF2-40B4-BE49-F238E27FC236}">
                <a16:creationId xmlns:a16="http://schemas.microsoft.com/office/drawing/2014/main" id="{7D2D5DCF-F6CB-6243-EA0D-6FAB36A45AA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7C1C1F63-B70F-CD7B-66EC-BD397945BD7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18</a:t>
            </a:fld>
            <a:endParaRPr lang="en-US"/>
          </a:p>
        </p:txBody>
      </p:sp>
      <p:pic>
        <p:nvPicPr>
          <p:cNvPr id="8" name="Picture 7" descr="A black background with white text&#10;&#10;AI-generated content may be incorrect.">
            <a:extLst>
              <a:ext uri="{FF2B5EF4-FFF2-40B4-BE49-F238E27FC236}">
                <a16:creationId xmlns:a16="http://schemas.microsoft.com/office/drawing/2014/main" id="{77505FA0-F0F9-1A30-5ED5-A9399EEE38AD}"/>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9" name="Footer Placeholder 4">
            <a:extLst>
              <a:ext uri="{FF2B5EF4-FFF2-40B4-BE49-F238E27FC236}">
                <a16:creationId xmlns:a16="http://schemas.microsoft.com/office/drawing/2014/main" id="{8DD8A534-72ED-28A9-ED43-6B1492637763}"/>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521717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D834-87A1-78AB-7BAA-6C7C24B97F94}"/>
              </a:ext>
            </a:extLst>
          </p:cNvPr>
          <p:cNvSpPr>
            <a:spLocks noGrp="1"/>
          </p:cNvSpPr>
          <p:nvPr>
            <p:ph type="title"/>
          </p:nvPr>
        </p:nvSpPr>
        <p:spPr>
          <a:xfrm>
            <a:off x="7434943" y="267416"/>
            <a:ext cx="4386943" cy="1653758"/>
          </a:xfrm>
        </p:spPr>
        <p:txBody>
          <a:bodyPr vert="horz" lIns="91440" tIns="45720" rIns="91440" bIns="45720" rtlCol="0" anchor="b">
            <a:normAutofit/>
          </a:bodyPr>
          <a:lstStyle/>
          <a:p>
            <a:r>
              <a:rPr lang="en-US" b="0" kern="1200" cap="all" baseline="0" dirty="0" err="1">
                <a:latin typeface="+mj-lt"/>
                <a:ea typeface="+mj-ea"/>
                <a:cs typeface="+mj-cs"/>
              </a:rPr>
              <a:t>Trudności</a:t>
            </a:r>
            <a:r>
              <a:rPr lang="en-US" b="0" kern="1200" cap="all" baseline="0" dirty="0">
                <a:latin typeface="+mj-lt"/>
                <a:ea typeface="+mj-ea"/>
                <a:cs typeface="+mj-cs"/>
              </a:rPr>
              <a:t> </a:t>
            </a:r>
            <a:br>
              <a:rPr lang="en-DE" b="0" kern="1200" cap="all" baseline="0" dirty="0">
                <a:latin typeface="+mj-lt"/>
                <a:ea typeface="+mj-ea"/>
                <a:cs typeface="+mj-cs"/>
              </a:rPr>
            </a:br>
            <a:r>
              <a:rPr lang="en-US" b="0" kern="1200" cap="all" baseline="0" dirty="0">
                <a:latin typeface="+mj-lt"/>
                <a:ea typeface="+mj-ea"/>
                <a:cs typeface="+mj-cs"/>
              </a:rPr>
              <a:t>w </a:t>
            </a:r>
            <a:r>
              <a:rPr lang="en-US" b="0" kern="1200" cap="all" baseline="0" dirty="0" err="1">
                <a:latin typeface="+mj-lt"/>
                <a:ea typeface="+mj-ea"/>
                <a:cs typeface="+mj-cs"/>
              </a:rPr>
              <a:t>środowisku</a:t>
            </a:r>
            <a:r>
              <a:rPr lang="en-US" b="0" kern="1200" cap="all" baseline="0" dirty="0">
                <a:latin typeface="+mj-lt"/>
                <a:ea typeface="+mj-ea"/>
                <a:cs typeface="+mj-cs"/>
              </a:rPr>
              <a:t> </a:t>
            </a:r>
            <a:r>
              <a:rPr lang="en-US" b="0" kern="1200" cap="all" baseline="0" dirty="0" err="1">
                <a:latin typeface="+mj-lt"/>
                <a:ea typeface="+mj-ea"/>
                <a:cs typeface="+mj-cs"/>
              </a:rPr>
              <a:t>szkolnym</a:t>
            </a:r>
            <a:endParaRPr lang="en-US" b="0" kern="1200" cap="all" baseline="0" dirty="0">
              <a:latin typeface="+mj-lt"/>
              <a:ea typeface="+mj-ea"/>
              <a:cs typeface="+mj-cs"/>
            </a:endParaRPr>
          </a:p>
        </p:txBody>
      </p:sp>
      <p:pic>
        <p:nvPicPr>
          <p:cNvPr id="7" name="Content Placeholder 6" descr="Pusta klasa szkolna zrobiona z niskiego kąta.">
            <a:extLst>
              <a:ext uri="{FF2B5EF4-FFF2-40B4-BE49-F238E27FC236}">
                <a16:creationId xmlns:a16="http://schemas.microsoft.com/office/drawing/2014/main" id="{148A17B2-F3AB-4FD9-9128-A8A2C09631F6}"/>
              </a:ext>
            </a:extLst>
          </p:cNvPr>
          <p:cNvPicPr>
            <a:picLocks noGrp="1" noChangeAspect="1"/>
          </p:cNvPicPr>
          <p:nvPr>
            <p:ph type="pic" sz="quarter" idx="15"/>
          </p:nvPr>
        </p:nvPicPr>
        <p:blipFill>
          <a:blip r:embed="rId3"/>
          <a:srcRect l="3997" r="15327" b="1"/>
          <a:stretch>
            <a:fillRect/>
          </a:stretch>
        </p:blipFill>
        <p:spPr>
          <a:xfrm>
            <a:off x="20" y="10"/>
            <a:ext cx="6923294" cy="5728153"/>
          </a:xfrm>
          <a:prstGeom prst="rect">
            <a:avLst/>
          </a:prstGeom>
          <a:noFill/>
        </p:spPr>
      </p:pic>
      <p:sp>
        <p:nvSpPr>
          <p:cNvPr id="8" name="TextBox 7">
            <a:extLst>
              <a:ext uri="{FF2B5EF4-FFF2-40B4-BE49-F238E27FC236}">
                <a16:creationId xmlns:a16="http://schemas.microsoft.com/office/drawing/2014/main" id="{60C69C7E-4728-41A4-A9B4-901CF67D09F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434943" y="2122715"/>
            <a:ext cx="4299857" cy="3571385"/>
          </a:xfrm>
          <a:prstGeom prst="rect">
            <a:avLst/>
          </a:prstGeom>
        </p:spPr>
        <p:txBody>
          <a:bodyPr>
            <a:noAutofit/>
          </a:bodyPr>
          <a:lstStyle/>
          <a:p>
            <a:r>
              <a:rPr lang="pl-PL" sz="1400" dirty="0"/>
              <a:t>Czasami w szkole są miejsca, do których trudno się dostać, na przykład wysokie schody, wąskie drzwi albo brak windy. Dla dzieci, które poruszają się na wózku lub mają trudności z chodzeniem, takie przeszkody mogą sprawić, że nie mogą wejść do niektórych sal albo bawić się na całym boisku. To właśnie nazywamy barierami architektonicznymi.</a:t>
            </a:r>
            <a:endParaRPr lang="en-DE" sz="1400" dirty="0"/>
          </a:p>
          <a:p>
            <a:endParaRPr lang="en-DE" sz="1400" dirty="0"/>
          </a:p>
          <a:p>
            <a:endParaRPr lang="pl-PL" sz="1400" dirty="0"/>
          </a:p>
        </p:txBody>
      </p:sp>
      <p:sp>
        <p:nvSpPr>
          <p:cNvPr id="4" name="Date Placeholder 3">
            <a:extLst>
              <a:ext uri="{FF2B5EF4-FFF2-40B4-BE49-F238E27FC236}">
                <a16:creationId xmlns:a16="http://schemas.microsoft.com/office/drawing/2014/main" id="{668205E4-42FA-C901-B212-4E1630DC0EC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157E9838-80DB-8B6A-A845-9F30BEB92F4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19</a:t>
            </a:fld>
            <a:endParaRPr lang="en-US"/>
          </a:p>
        </p:txBody>
      </p:sp>
      <p:sp>
        <p:nvSpPr>
          <p:cNvPr id="5" name="TextBox 4">
            <a:extLst>
              <a:ext uri="{FF2B5EF4-FFF2-40B4-BE49-F238E27FC236}">
                <a16:creationId xmlns:a16="http://schemas.microsoft.com/office/drawing/2014/main" id="{015AB164-E3C9-4B91-8855-51BE3A98126D}"/>
              </a:ext>
            </a:extLst>
          </p:cNvPr>
          <p:cNvSpPr txBox="1"/>
          <p:nvPr/>
        </p:nvSpPr>
        <p:spPr>
          <a:xfrm>
            <a:off x="7434943" y="4179556"/>
            <a:ext cx="4082143" cy="1169551"/>
          </a:xfrm>
          <a:prstGeom prst="rect">
            <a:avLst/>
          </a:prstGeom>
          <a:noFill/>
        </p:spPr>
        <p:txBody>
          <a:bodyPr wrap="square" rtlCol="0">
            <a:spAutoFit/>
          </a:bodyPr>
          <a:lstStyle/>
          <a:p>
            <a:r>
              <a:rPr lang="en-DE" sz="1400" i="1" dirty="0" err="1">
                <a:latin typeface="Abadi" panose="020B0604020104020204" pitchFamily="34" charset="0"/>
              </a:rPr>
              <a:t>Pytania</a:t>
            </a:r>
            <a:r>
              <a:rPr lang="en-DE" sz="1400" i="1" dirty="0">
                <a:latin typeface="Abadi" panose="020B0604020104020204" pitchFamily="34" charset="0"/>
              </a:rPr>
              <a:t> do om</a:t>
            </a:r>
            <a:r>
              <a:rPr lang="en-GB" sz="1400" i="1" dirty="0">
                <a:latin typeface="Abadi" panose="020B0604020104020204" pitchFamily="34" charset="0"/>
              </a:rPr>
              <a:t>ó</a:t>
            </a:r>
            <a:r>
              <a:rPr lang="en-DE" sz="1400" i="1" dirty="0" err="1">
                <a:latin typeface="Abadi" panose="020B0604020104020204" pitchFamily="34" charset="0"/>
              </a:rPr>
              <a:t>wienia</a:t>
            </a:r>
            <a:r>
              <a:rPr lang="en-DE" sz="1400" i="1" dirty="0">
                <a:latin typeface="Abadi" panose="020B0604020104020204" pitchFamily="34" charset="0"/>
              </a:rPr>
              <a:t> w </a:t>
            </a:r>
            <a:r>
              <a:rPr lang="en-DE" sz="1400" i="1" dirty="0" err="1">
                <a:latin typeface="Abadi" panose="020B0604020104020204" pitchFamily="34" charset="0"/>
              </a:rPr>
              <a:t>klasie</a:t>
            </a:r>
            <a:r>
              <a:rPr lang="en-DE" sz="1400" i="1" dirty="0">
                <a:latin typeface="Abadi" panose="020B0604020104020204" pitchFamily="34" charset="0"/>
              </a:rPr>
              <a:t>: </a:t>
            </a:r>
          </a:p>
          <a:p>
            <a:r>
              <a:rPr lang="en-DE" sz="1400" i="1" dirty="0">
                <a:latin typeface="Abadi" panose="020B0604020104020204" pitchFamily="34" charset="0"/>
              </a:rPr>
              <a:t>1. </a:t>
            </a:r>
            <a:r>
              <a:rPr lang="pl-PL" sz="1400" i="1" dirty="0">
                <a:latin typeface="Abadi" panose="020B0604020104020204" pitchFamily="34" charset="0"/>
              </a:rPr>
              <a:t>Z jakimi trudnościami mierzą się chłopcy z DMD każdego dnia?</a:t>
            </a:r>
            <a:endParaRPr lang="en-DE" sz="1400" i="1" dirty="0">
              <a:latin typeface="Abadi" panose="020B0604020104020204" pitchFamily="34" charset="0"/>
            </a:endParaRPr>
          </a:p>
          <a:p>
            <a:r>
              <a:rPr lang="en-DE" sz="1400" i="1" dirty="0">
                <a:latin typeface="Abadi" panose="020B0604020104020204" pitchFamily="34" charset="0"/>
              </a:rPr>
              <a:t>2. </a:t>
            </a:r>
            <a:r>
              <a:rPr lang="pl-PL" sz="1400" i="1" dirty="0">
                <a:latin typeface="Abadi" panose="020B0604020104020204" pitchFamily="34" charset="0"/>
              </a:rPr>
              <a:t>Jak uczniowie mogą pomagać chłopcom z DMD w codziennych sytuacjach?</a:t>
            </a:r>
            <a:endParaRPr lang="en-GB" sz="1400" i="1" dirty="0">
              <a:latin typeface="Abadi" panose="020B0604020104020204" pitchFamily="34" charset="0"/>
            </a:endParaRPr>
          </a:p>
        </p:txBody>
      </p:sp>
      <p:pic>
        <p:nvPicPr>
          <p:cNvPr id="9" name="Picture 8" descr="A black background with white text&#10;&#10;AI-generated content may be incorrect.">
            <a:extLst>
              <a:ext uri="{FF2B5EF4-FFF2-40B4-BE49-F238E27FC236}">
                <a16:creationId xmlns:a16="http://schemas.microsoft.com/office/drawing/2014/main" id="{1AE21235-58EC-0C0D-2FF3-9F183A30336B}"/>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40835530-9422-DA0B-BFC0-EFA80B9BC425}"/>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975855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EDD5-57E3-E0D9-20AE-B6A973BE66BC}"/>
              </a:ext>
            </a:extLst>
          </p:cNvPr>
          <p:cNvSpPr>
            <a:spLocks noGrp="1"/>
          </p:cNvSpPr>
          <p:nvPr>
            <p:ph type="title"/>
          </p:nvPr>
        </p:nvSpPr>
        <p:spPr>
          <a:xfrm>
            <a:off x="429768" y="411480"/>
            <a:ext cx="11045952" cy="1828800"/>
          </a:xfrm>
        </p:spPr>
        <p:txBody>
          <a:bodyPr anchor="t">
            <a:normAutofit/>
          </a:bodyPr>
          <a:lstStyle/>
          <a:p>
            <a:r>
              <a:rPr lang="en-GB"/>
              <a:t>Plan prezentacji</a:t>
            </a:r>
          </a:p>
        </p:txBody>
      </p:sp>
      <p:sp>
        <p:nvSpPr>
          <p:cNvPr id="3" name="Content Placeholder 2">
            <a:extLst>
              <a:ext uri="{FF2B5EF4-FFF2-40B4-BE49-F238E27FC236}">
                <a16:creationId xmlns:a16="http://schemas.microsoft.com/office/drawing/2014/main" id="{FA33B5BE-4D34-F102-8316-E0AB65487A93}"/>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429768" y="2240280"/>
            <a:ext cx="7756289" cy="3858768"/>
          </a:xfrm>
        </p:spPr>
        <p:txBody>
          <a:bodyPr>
            <a:normAutofit/>
          </a:bodyPr>
          <a:lstStyle/>
          <a:p>
            <a:pPr marL="0" indent="0">
              <a:buNone/>
            </a:pPr>
            <a:r>
              <a:rPr lang="pl-PL" dirty="0"/>
              <a:t>•</a:t>
            </a:r>
            <a:r>
              <a:rPr lang="en-DE" dirty="0"/>
              <a:t> </a:t>
            </a:r>
            <a:r>
              <a:rPr lang="pl-PL" dirty="0"/>
              <a:t>Co sprawia, że możemy biegać, skakać i wspinać się po drabinkach?</a:t>
            </a:r>
            <a:endParaRPr lang="en-GB" dirty="0"/>
          </a:p>
          <a:p>
            <a:pPr marL="0" indent="0">
              <a:buNone/>
            </a:pPr>
            <a:r>
              <a:rPr lang="pl-PL" dirty="0"/>
              <a:t>•</a:t>
            </a:r>
            <a:r>
              <a:rPr lang="en-DE" dirty="0"/>
              <a:t> </a:t>
            </a:r>
            <a:r>
              <a:rPr lang="pl-PL" dirty="0"/>
              <a:t>Czym jest dystrofia mięśniowa Duchenne’a (DMD)?</a:t>
            </a:r>
            <a:endParaRPr lang="en-GB" dirty="0"/>
          </a:p>
          <a:p>
            <a:pPr marL="0" indent="0">
              <a:buNone/>
            </a:pPr>
            <a:r>
              <a:rPr lang="pl-PL" dirty="0"/>
              <a:t>•</a:t>
            </a:r>
            <a:r>
              <a:rPr lang="en-DE" dirty="0"/>
              <a:t> </a:t>
            </a:r>
            <a:r>
              <a:rPr lang="pl-PL" dirty="0"/>
              <a:t>Jak rozwijają się chłopcy z DMD?</a:t>
            </a:r>
            <a:endParaRPr lang="en-GB" dirty="0"/>
          </a:p>
          <a:p>
            <a:pPr marL="0" indent="0">
              <a:buNone/>
            </a:pPr>
            <a:r>
              <a:rPr lang="pl-PL" dirty="0"/>
              <a:t>•</a:t>
            </a:r>
            <a:r>
              <a:rPr lang="en-DE" dirty="0"/>
              <a:t> </a:t>
            </a:r>
            <a:r>
              <a:rPr lang="pl-PL" dirty="0"/>
              <a:t>Codzienne wyzwania chłopców z DMD</a:t>
            </a:r>
            <a:endParaRPr lang="en-GB" dirty="0"/>
          </a:p>
          <a:p>
            <a:pPr marL="0" indent="0">
              <a:buNone/>
            </a:pPr>
            <a:r>
              <a:rPr lang="pl-PL" dirty="0"/>
              <a:t>•</a:t>
            </a:r>
            <a:r>
              <a:rPr lang="en-DE" dirty="0"/>
              <a:t> </a:t>
            </a:r>
            <a:r>
              <a:rPr lang="pl-PL" dirty="0"/>
              <a:t>Jak wygląda opieka nad chłopcami z DMD? </a:t>
            </a:r>
            <a:endParaRPr lang="en-GB" dirty="0"/>
          </a:p>
          <a:p>
            <a:pPr marL="0" indent="0">
              <a:buNone/>
            </a:pPr>
            <a:r>
              <a:rPr lang="pl-PL" dirty="0"/>
              <a:t>•</a:t>
            </a:r>
            <a:r>
              <a:rPr lang="en-DE" dirty="0"/>
              <a:t> </a:t>
            </a:r>
            <a:r>
              <a:rPr lang="pl-PL" dirty="0"/>
              <a:t>Przyszłość chłopców z DMD</a:t>
            </a:r>
            <a:endParaRPr lang="en-GB" dirty="0"/>
          </a:p>
        </p:txBody>
      </p:sp>
      <p:sp>
        <p:nvSpPr>
          <p:cNvPr id="4" name="Date Placeholder 3">
            <a:extLst>
              <a:ext uri="{FF2B5EF4-FFF2-40B4-BE49-F238E27FC236}">
                <a16:creationId xmlns:a16="http://schemas.microsoft.com/office/drawing/2014/main" id="{006C2943-E442-56FF-8C52-616E9B2B3671}"/>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581F74BE-D841-F44D-FE65-B98D4FE1E89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pic>
        <p:nvPicPr>
          <p:cNvPr id="10" name="Picture 9" descr="A black background with white text&#10;&#10;AI-generated content may be incorrect.">
            <a:extLst>
              <a:ext uri="{FF2B5EF4-FFF2-40B4-BE49-F238E27FC236}">
                <a16:creationId xmlns:a16="http://schemas.microsoft.com/office/drawing/2014/main" id="{F98FC867-3093-2365-1AD9-D9ACCEE8933A}"/>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1" name="Footer Placeholder 4">
            <a:extLst>
              <a:ext uri="{FF2B5EF4-FFF2-40B4-BE49-F238E27FC236}">
                <a16:creationId xmlns:a16="http://schemas.microsoft.com/office/drawing/2014/main" id="{5E3D5E48-CA1B-B80B-DB0E-C1462CCC7E50}"/>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379767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1560-F8C1-F2ED-68A0-D30BE6C81C55}"/>
              </a:ext>
            </a:extLst>
          </p:cNvPr>
          <p:cNvSpPr>
            <a:spLocks noGrp="1"/>
          </p:cNvSpPr>
          <p:nvPr>
            <p:ph type="title"/>
          </p:nvPr>
        </p:nvSpPr>
        <p:spPr>
          <a:xfrm>
            <a:off x="429768" y="392871"/>
            <a:ext cx="11762232" cy="1757505"/>
          </a:xfrm>
        </p:spPr>
        <p:txBody>
          <a:bodyPr vert="horz" lIns="91440" tIns="45720" rIns="91440" bIns="45720" rtlCol="0" anchor="t">
            <a:normAutofit/>
          </a:bodyPr>
          <a:lstStyle/>
          <a:p>
            <a:r>
              <a:rPr lang="en-US" sz="2600" b="0" kern="1200" dirty="0">
                <a:latin typeface="+mj-lt"/>
                <a:ea typeface="+mj-ea"/>
                <a:cs typeface="+mj-cs"/>
              </a:rPr>
              <a:t>Jak </a:t>
            </a:r>
            <a:r>
              <a:rPr lang="en-US" sz="2600" b="0" kern="1200" dirty="0" err="1">
                <a:latin typeface="+mj-lt"/>
                <a:ea typeface="+mj-ea"/>
                <a:cs typeface="+mj-cs"/>
              </a:rPr>
              <a:t>można</a:t>
            </a:r>
            <a:r>
              <a:rPr lang="en-US" sz="2600" b="0" kern="1200" dirty="0">
                <a:latin typeface="+mj-lt"/>
                <a:ea typeface="+mj-ea"/>
                <a:cs typeface="+mj-cs"/>
              </a:rPr>
              <a:t> </a:t>
            </a:r>
            <a:r>
              <a:rPr lang="en-US" sz="2600" b="0" kern="1200" dirty="0" err="1">
                <a:latin typeface="+mj-lt"/>
                <a:ea typeface="+mj-ea"/>
                <a:cs typeface="+mj-cs"/>
              </a:rPr>
              <a:t>pomagać</a:t>
            </a:r>
            <a:r>
              <a:rPr lang="en-US" sz="2600" b="0" kern="1200" dirty="0">
                <a:latin typeface="+mj-lt"/>
                <a:ea typeface="+mj-ea"/>
                <a:cs typeface="+mj-cs"/>
              </a:rPr>
              <a:t> </a:t>
            </a:r>
            <a:r>
              <a:rPr lang="en-US" sz="2600" b="0" kern="1200" dirty="0" err="1">
                <a:latin typeface="+mj-lt"/>
                <a:ea typeface="+mj-ea"/>
                <a:cs typeface="+mj-cs"/>
              </a:rPr>
              <a:t>koledze</a:t>
            </a:r>
            <a:r>
              <a:rPr lang="en-US" sz="2600" b="0" kern="1200" dirty="0">
                <a:latin typeface="+mj-lt"/>
                <a:ea typeface="+mj-ea"/>
                <a:cs typeface="+mj-cs"/>
              </a:rPr>
              <a:t> </a:t>
            </a:r>
            <a:r>
              <a:rPr lang="en-US" sz="2600" b="0" kern="1200" dirty="0" err="1">
                <a:latin typeface="+mj-lt"/>
                <a:ea typeface="+mj-ea"/>
                <a:cs typeface="+mj-cs"/>
              </a:rPr>
              <a:t>lub</a:t>
            </a:r>
            <a:r>
              <a:rPr lang="en-US" sz="2600" b="0" kern="1200" dirty="0">
                <a:latin typeface="+mj-lt"/>
                <a:ea typeface="+mj-ea"/>
                <a:cs typeface="+mj-cs"/>
              </a:rPr>
              <a:t> </a:t>
            </a:r>
            <a:r>
              <a:rPr lang="en-US" sz="2600" b="0" kern="1200" dirty="0" err="1">
                <a:latin typeface="+mj-lt"/>
                <a:ea typeface="+mj-ea"/>
                <a:cs typeface="+mj-cs"/>
              </a:rPr>
              <a:t>koleżance</a:t>
            </a:r>
            <a:r>
              <a:rPr lang="en-US" sz="2600" b="0" kern="1200" dirty="0">
                <a:latin typeface="+mj-lt"/>
                <a:ea typeface="+mj-ea"/>
                <a:cs typeface="+mj-cs"/>
              </a:rPr>
              <a:t> z </a:t>
            </a:r>
            <a:r>
              <a:rPr lang="en-US" sz="2600" b="0" kern="1200" dirty="0" err="1">
                <a:latin typeface="+mj-lt"/>
                <a:ea typeface="+mj-ea"/>
                <a:cs typeface="+mj-cs"/>
              </a:rPr>
              <a:t>trudnościami</a:t>
            </a:r>
            <a:r>
              <a:rPr lang="en-US" sz="2600" b="0" kern="1200" dirty="0">
                <a:latin typeface="+mj-lt"/>
                <a:ea typeface="+mj-ea"/>
                <a:cs typeface="+mj-cs"/>
              </a:rPr>
              <a:t> </a:t>
            </a:r>
            <a:r>
              <a:rPr lang="en-US" sz="2600" b="0" kern="1200" dirty="0" err="1">
                <a:latin typeface="+mj-lt"/>
                <a:ea typeface="+mj-ea"/>
                <a:cs typeface="+mj-cs"/>
              </a:rPr>
              <a:t>ruchowymi</a:t>
            </a:r>
            <a:endParaRPr lang="en-US" sz="2600" b="0" kern="1200" dirty="0">
              <a:latin typeface="+mj-lt"/>
              <a:ea typeface="+mj-ea"/>
              <a:cs typeface="+mj-cs"/>
            </a:endParaRPr>
          </a:p>
        </p:txBody>
      </p:sp>
      <p:sp>
        <p:nvSpPr>
          <p:cNvPr id="5" name="TextBox 4">
            <a:extLst>
              <a:ext uri="{FF2B5EF4-FFF2-40B4-BE49-F238E27FC236}">
                <a16:creationId xmlns:a16="http://schemas.microsoft.com/office/drawing/2014/main" id="{107734A1-062E-478F-BBC5-872A138F32C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2486"/>
            <a:ext cx="5078403" cy="3325139"/>
          </a:xfrm>
          <a:prstGeom prst="rect">
            <a:avLst/>
          </a:prstGeom>
        </p:spPr>
        <p:txBody>
          <a:bodyPr>
            <a:normAutofit/>
          </a:bodyPr>
          <a:lstStyle/>
          <a:p>
            <a:r>
              <a:rPr lang="pl-PL" sz="1400" dirty="0"/>
              <a:t>Czasami dzieci z DMD czują się inne, bo nie mogą robić wszystkiego tak jak ich koledzy i koleżanki. Zdarza się, że ktoś nie rozumie, dlaczego dziecko nie biega, nie skacze albo potrzebuje pomocy. Przez to dzieci z DMD mogą czuć się smutne, samotne albo wykluczone z zabawy. To bardzo trudne uczucie, bo każdy chce być częścią grupy i mieć przyjaciół</a:t>
            </a:r>
            <a:endParaRPr lang="en-DE" sz="1400" b="1" dirty="0"/>
          </a:p>
          <a:p>
            <a:endParaRPr lang="en-DE" sz="1400" b="1" dirty="0"/>
          </a:p>
          <a:p>
            <a:r>
              <a:rPr lang="pl-PL" sz="1400" dirty="0"/>
              <a:t>Nie zawsze jest łatwo zaprzyjaźnić się z innymi dziećmi, zwłaszcza jeśli ktoś porusza się inaczej albo potrzebuje pomocy. Czasem dzieci z DMD czują się trochę inne i trudno im dołączyć do zabaw czy rozmów. Ważne jest, żeby wszyscy w klasie starali się być dla siebie mili i zapraszali każdego do wspólnej zabawy, bo każdy chce mieć przyjaciół.</a:t>
            </a:r>
          </a:p>
        </p:txBody>
      </p:sp>
      <p:pic>
        <p:nvPicPr>
          <p:cNvPr id="4" name="Content Placeholder 3" descr="Grupa dzieci rysuje zespoły do rysowania.">
            <a:extLst>
              <a:ext uri="{FF2B5EF4-FFF2-40B4-BE49-F238E27FC236}">
                <a16:creationId xmlns:a16="http://schemas.microsoft.com/office/drawing/2014/main" id="{C701BC59-1377-468B-94C1-601EE07B69C4}"/>
              </a:ext>
            </a:extLst>
          </p:cNvPr>
          <p:cNvPicPr>
            <a:picLocks noGrp="1" noChangeAspect="1"/>
          </p:cNvPicPr>
          <p:nvPr>
            <p:ph idx="1"/>
          </p:nvPr>
        </p:nvPicPr>
        <p:blipFill>
          <a:blip r:embed="rId3"/>
          <a:stretch>
            <a:fillRect/>
          </a:stretch>
        </p:blipFill>
        <p:spPr>
          <a:xfrm>
            <a:off x="5738423" y="1270726"/>
            <a:ext cx="6466741" cy="4316549"/>
          </a:xfrm>
          <a:prstGeom prst="rect">
            <a:avLst/>
          </a:prstGeom>
          <a:noFill/>
        </p:spPr>
      </p:pic>
      <p:sp>
        <p:nvSpPr>
          <p:cNvPr id="8" name="TextBox 7">
            <a:extLst>
              <a:ext uri="{FF2B5EF4-FFF2-40B4-BE49-F238E27FC236}">
                <a16:creationId xmlns:a16="http://schemas.microsoft.com/office/drawing/2014/main" id="{4E3037C3-5D06-FE6A-268C-0CC96B511780}"/>
              </a:ext>
            </a:extLst>
          </p:cNvPr>
          <p:cNvSpPr txBox="1"/>
          <p:nvPr/>
        </p:nvSpPr>
        <p:spPr>
          <a:xfrm>
            <a:off x="429768" y="4864691"/>
            <a:ext cx="5154603" cy="1600438"/>
          </a:xfrm>
          <a:prstGeom prst="rect">
            <a:avLst/>
          </a:prstGeom>
          <a:noFill/>
        </p:spPr>
        <p:txBody>
          <a:bodyPr wrap="square" rtlCol="0">
            <a:spAutoFit/>
          </a:bodyPr>
          <a:lstStyle/>
          <a:p>
            <a:r>
              <a:rPr lang="en-DE" sz="1400" i="1" dirty="0" err="1">
                <a:latin typeface="Abadi" panose="020B0604020104020204" pitchFamily="34" charset="0"/>
              </a:rPr>
              <a:t>Pytania</a:t>
            </a:r>
            <a:r>
              <a:rPr lang="en-DE" sz="1400" i="1" dirty="0">
                <a:latin typeface="Abadi" panose="020B0604020104020204" pitchFamily="34" charset="0"/>
              </a:rPr>
              <a:t> do om</a:t>
            </a:r>
            <a:r>
              <a:rPr lang="en-GB" sz="1400" i="1" dirty="0">
                <a:latin typeface="Abadi" panose="020B0604020104020204" pitchFamily="34" charset="0"/>
              </a:rPr>
              <a:t>ó</a:t>
            </a:r>
            <a:r>
              <a:rPr lang="en-DE" sz="1400" i="1" dirty="0" err="1">
                <a:latin typeface="Abadi" panose="020B0604020104020204" pitchFamily="34" charset="0"/>
              </a:rPr>
              <a:t>wienia</a:t>
            </a:r>
            <a:r>
              <a:rPr lang="en-DE" sz="1400" i="1" dirty="0">
                <a:latin typeface="Abadi" panose="020B0604020104020204" pitchFamily="34" charset="0"/>
              </a:rPr>
              <a:t> w </a:t>
            </a:r>
            <a:r>
              <a:rPr lang="en-DE" sz="1400" i="1" dirty="0" err="1">
                <a:latin typeface="Abadi" panose="020B0604020104020204" pitchFamily="34" charset="0"/>
              </a:rPr>
              <a:t>klasie</a:t>
            </a:r>
            <a:r>
              <a:rPr lang="en-DE" sz="1400" i="1" dirty="0">
                <a:latin typeface="Abadi" panose="020B0604020104020204" pitchFamily="34" charset="0"/>
              </a:rPr>
              <a:t>: </a:t>
            </a:r>
          </a:p>
          <a:p>
            <a:pPr marL="342900" indent="-342900">
              <a:buAutoNum type="arabicPeriod"/>
            </a:pPr>
            <a:r>
              <a:rPr lang="pl-PL" sz="1400" i="1" dirty="0">
                <a:latin typeface="Abadi" panose="020B0604020104020204" pitchFamily="34" charset="0"/>
              </a:rPr>
              <a:t>W jaki sposób możemy być dobrymi kolegami i koleżankami dla osób z DMD? </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Jak można wspólnie spędzać czas i bawić się z kimś, kto porusza się inaczej?</a:t>
            </a:r>
            <a:endParaRPr lang="en-DE" sz="1400" i="1" dirty="0">
              <a:latin typeface="Abadi" panose="020B0604020104020204" pitchFamily="34" charset="0"/>
            </a:endParaRPr>
          </a:p>
          <a:p>
            <a:pPr marL="342900" indent="-342900">
              <a:buFontTx/>
              <a:buAutoNum type="arabicPeriod"/>
            </a:pPr>
            <a:r>
              <a:rPr lang="en-US" altLang="en-US" sz="1400" i="1" dirty="0" err="1">
                <a:latin typeface="Abadi" panose="020B0604020104020204" pitchFamily="34" charset="0"/>
              </a:rPr>
              <a:t>Czy</a:t>
            </a:r>
            <a:r>
              <a:rPr lang="en-US" altLang="en-US" sz="1400" i="1" dirty="0">
                <a:latin typeface="Abadi" panose="020B0604020104020204" pitchFamily="34" charset="0"/>
              </a:rPr>
              <a:t> </a:t>
            </a:r>
            <a:r>
              <a:rPr lang="en-US" altLang="en-US" sz="1400" i="1" dirty="0" err="1">
                <a:latin typeface="Abadi" panose="020B0604020104020204" pitchFamily="34" charset="0"/>
              </a:rPr>
              <a:t>zauważylibyście</a:t>
            </a:r>
            <a:r>
              <a:rPr lang="en-US" altLang="en-US" sz="1400" i="1" dirty="0">
                <a:latin typeface="Abadi" panose="020B0604020104020204" pitchFamily="34" charset="0"/>
              </a:rPr>
              <a:t>, </a:t>
            </a:r>
            <a:r>
              <a:rPr lang="en-US" altLang="en-US" sz="1400" i="1" dirty="0" err="1">
                <a:latin typeface="Abadi" panose="020B0604020104020204" pitchFamily="34" charset="0"/>
              </a:rPr>
              <a:t>gdyby</a:t>
            </a:r>
            <a:r>
              <a:rPr lang="en-US" altLang="en-US" sz="1400" i="1" dirty="0">
                <a:latin typeface="Abadi" panose="020B0604020104020204" pitchFamily="34" charset="0"/>
              </a:rPr>
              <a:t> </a:t>
            </a:r>
            <a:r>
              <a:rPr lang="en-US" altLang="en-US" sz="1400" i="1" dirty="0" err="1">
                <a:latin typeface="Abadi" panose="020B0604020104020204" pitchFamily="34" charset="0"/>
              </a:rPr>
              <a:t>ktoś</a:t>
            </a:r>
            <a:r>
              <a:rPr lang="en-US" altLang="en-US" sz="1400" i="1" dirty="0">
                <a:latin typeface="Abadi" panose="020B0604020104020204" pitchFamily="34" charset="0"/>
              </a:rPr>
              <a:t> z </a:t>
            </a:r>
            <a:r>
              <a:rPr lang="en-US" altLang="en-US" sz="1400" i="1" dirty="0" err="1">
                <a:latin typeface="Abadi" panose="020B0604020104020204" pitchFamily="34" charset="0"/>
              </a:rPr>
              <a:t>waszej</a:t>
            </a:r>
            <a:r>
              <a:rPr lang="en-US" altLang="en-US" sz="1400" i="1" dirty="0">
                <a:latin typeface="Abadi" panose="020B0604020104020204" pitchFamily="34" charset="0"/>
              </a:rPr>
              <a:t> </a:t>
            </a:r>
            <a:r>
              <a:rPr lang="en-US" altLang="en-US" sz="1400" i="1" dirty="0" err="1">
                <a:latin typeface="Abadi" panose="020B0604020104020204" pitchFamily="34" charset="0"/>
              </a:rPr>
              <a:t>klasy</a:t>
            </a:r>
            <a:r>
              <a:rPr lang="en-US" altLang="en-US" sz="1400" i="1" dirty="0">
                <a:latin typeface="Abadi" panose="020B0604020104020204" pitchFamily="34" charset="0"/>
              </a:rPr>
              <a:t> </a:t>
            </a:r>
            <a:r>
              <a:rPr lang="en-US" altLang="en-US" sz="1400" i="1" dirty="0" err="1">
                <a:latin typeface="Abadi" panose="020B0604020104020204" pitchFamily="34" charset="0"/>
              </a:rPr>
              <a:t>męczył</a:t>
            </a:r>
            <a:r>
              <a:rPr lang="en-US" altLang="en-US" sz="1400" i="1" dirty="0">
                <a:latin typeface="Abadi" panose="020B0604020104020204" pitchFamily="34" charset="0"/>
              </a:rPr>
              <a:t> </a:t>
            </a:r>
            <a:r>
              <a:rPr lang="en-US" altLang="en-US" sz="1400" i="1" dirty="0" err="1">
                <a:latin typeface="Abadi" panose="020B0604020104020204" pitchFamily="34" charset="0"/>
              </a:rPr>
              <a:t>się</a:t>
            </a:r>
            <a:r>
              <a:rPr lang="en-US" altLang="en-US" sz="1400" i="1" dirty="0">
                <a:latin typeface="Abadi" panose="020B0604020104020204" pitchFamily="34" charset="0"/>
              </a:rPr>
              <a:t> </a:t>
            </a:r>
            <a:r>
              <a:rPr lang="en-US" altLang="en-US" sz="1400" i="1" dirty="0" err="1">
                <a:latin typeface="Abadi" panose="020B0604020104020204" pitchFamily="34" charset="0"/>
              </a:rPr>
              <a:t>szybciej</a:t>
            </a:r>
            <a:r>
              <a:rPr lang="en-US" altLang="en-US" sz="1400" i="1" dirty="0">
                <a:latin typeface="Abadi" panose="020B0604020104020204" pitchFamily="34" charset="0"/>
              </a:rPr>
              <a:t> </a:t>
            </a:r>
            <a:r>
              <a:rPr lang="en-US" altLang="en-US" sz="1400" i="1" dirty="0" err="1">
                <a:latin typeface="Abadi" panose="020B0604020104020204" pitchFamily="34" charset="0"/>
              </a:rPr>
              <a:t>niż</a:t>
            </a:r>
            <a:r>
              <a:rPr lang="en-US" altLang="en-US" sz="1400" i="1" dirty="0">
                <a:latin typeface="Abadi" panose="020B0604020104020204" pitchFamily="34" charset="0"/>
              </a:rPr>
              <a:t> </a:t>
            </a:r>
            <a:r>
              <a:rPr lang="en-US" altLang="en-US" sz="1400" i="1" dirty="0" err="1">
                <a:latin typeface="Abadi" panose="020B0604020104020204" pitchFamily="34" charset="0"/>
              </a:rPr>
              <a:t>inni</a:t>
            </a:r>
            <a:r>
              <a:rPr lang="en-US" altLang="en-US" sz="1400" i="1" dirty="0">
                <a:latin typeface="Abadi" panose="020B0604020104020204" pitchFamily="34" charset="0"/>
              </a:rPr>
              <a:t>?</a:t>
            </a:r>
            <a:endParaRPr lang="en-DE" sz="1400" i="1" dirty="0">
              <a:latin typeface="Abadi" panose="020B0604020104020204" pitchFamily="34" charset="0"/>
            </a:endParaRPr>
          </a:p>
        </p:txBody>
      </p:sp>
      <p:pic>
        <p:nvPicPr>
          <p:cNvPr id="9" name="Picture 8" descr="A black background with white text&#10;&#10;AI-generated content may be incorrect.">
            <a:extLst>
              <a:ext uri="{FF2B5EF4-FFF2-40B4-BE49-F238E27FC236}">
                <a16:creationId xmlns:a16="http://schemas.microsoft.com/office/drawing/2014/main" id="{59DE48DE-31F3-030E-147B-3D41FBD91611}"/>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A3103D8F-947B-5B9B-2D23-FACD85060789}"/>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688342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7A6B-3B29-2CCB-D7EB-8909D9873A83}"/>
              </a:ext>
            </a:extLst>
          </p:cNvPr>
          <p:cNvSpPr>
            <a:spLocks noGrp="1"/>
          </p:cNvSpPr>
          <p:nvPr>
            <p:ph type="title"/>
          </p:nvPr>
        </p:nvSpPr>
        <p:spPr>
          <a:xfrm>
            <a:off x="7620716" y="185057"/>
            <a:ext cx="3691634" cy="609600"/>
          </a:xfrm>
        </p:spPr>
        <p:txBody>
          <a:bodyPr vert="horz" lIns="91440" tIns="45720" rIns="91440" bIns="45720" rtlCol="0" anchor="b">
            <a:normAutofit fontScale="90000"/>
          </a:bodyPr>
          <a:lstStyle/>
          <a:p>
            <a:r>
              <a:rPr lang="en-DE" sz="2500" b="0" kern="1200" cap="all" baseline="0" dirty="0">
                <a:latin typeface="+mj-lt"/>
                <a:ea typeface="+mj-ea"/>
                <a:cs typeface="+mj-cs"/>
              </a:rPr>
              <a:t>Co To JEST </a:t>
            </a:r>
            <a:r>
              <a:rPr lang="en-US" sz="2500" b="0" kern="1200" cap="all" baseline="0" dirty="0" err="1">
                <a:latin typeface="+mj-lt"/>
                <a:ea typeface="+mj-ea"/>
                <a:cs typeface="+mj-cs"/>
              </a:rPr>
              <a:t>empati</a:t>
            </a:r>
            <a:r>
              <a:rPr lang="en-DE" sz="2500" b="0" kern="1200" cap="all" baseline="0" dirty="0">
                <a:latin typeface="+mj-lt"/>
                <a:ea typeface="+mj-ea"/>
                <a:cs typeface="+mj-cs"/>
              </a:rPr>
              <a:t>a?</a:t>
            </a:r>
            <a:endParaRPr lang="en-US" sz="2500" b="0" kern="1200" cap="all" baseline="0" dirty="0">
              <a:latin typeface="+mj-lt"/>
              <a:ea typeface="+mj-ea"/>
              <a:cs typeface="+mj-cs"/>
            </a:endParaRPr>
          </a:p>
        </p:txBody>
      </p:sp>
      <p:pic>
        <p:nvPicPr>
          <p:cNvPr id="7" name="Content Placeholder 6" descr="Grupa uśmiechniętych dzieci w szkole">
            <a:extLst>
              <a:ext uri="{FF2B5EF4-FFF2-40B4-BE49-F238E27FC236}">
                <a16:creationId xmlns:a16="http://schemas.microsoft.com/office/drawing/2014/main" id="{A415084B-249B-46AE-88DC-E89E4C34B01F}"/>
              </a:ext>
            </a:extLst>
          </p:cNvPr>
          <p:cNvPicPr>
            <a:picLocks noGrp="1" noChangeAspect="1"/>
          </p:cNvPicPr>
          <p:nvPr>
            <p:ph type="pic" sz="quarter" idx="15"/>
          </p:nvPr>
        </p:nvPicPr>
        <p:blipFill>
          <a:blip r:embed="rId3"/>
          <a:srcRect l="9819" r="9505" b="1"/>
          <a:stretch>
            <a:fillRect/>
          </a:stretch>
        </p:blipFill>
        <p:spPr>
          <a:xfrm>
            <a:off x="20" y="10"/>
            <a:ext cx="7012640" cy="5802076"/>
          </a:xfrm>
          <a:prstGeom prst="rect">
            <a:avLst/>
          </a:prstGeom>
          <a:noFill/>
        </p:spPr>
      </p:pic>
      <p:sp>
        <p:nvSpPr>
          <p:cNvPr id="8" name="TextBox 7">
            <a:extLst>
              <a:ext uri="{FF2B5EF4-FFF2-40B4-BE49-F238E27FC236}">
                <a16:creationId xmlns:a16="http://schemas.microsoft.com/office/drawing/2014/main" id="{531231A7-4A16-43FC-8533-D3DD4A3EDBA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65571" y="947058"/>
            <a:ext cx="4256315" cy="3668486"/>
          </a:xfrm>
          <a:prstGeom prst="rect">
            <a:avLst/>
          </a:prstGeom>
        </p:spPr>
        <p:txBody>
          <a:bodyPr>
            <a:noAutofit/>
          </a:bodyPr>
          <a:lstStyle/>
          <a:p>
            <a:r>
              <a:rPr lang="pl-PL" sz="1400" dirty="0"/>
              <a:t>Gdy więcej osób wie, jak wygląda życie dzieci z DMD, łatwiej jest im zrozumieć, jak można pomóc i jak być dobrym kolegą lub koleżanką. Dzięki temu mniej osób ocenia innych po wyglądzie czy zachowaniu, a więcej stara się być życzliwym i pomocnym.</a:t>
            </a:r>
            <a:endParaRPr lang="en-DE" sz="1400" dirty="0"/>
          </a:p>
          <a:p>
            <a:endParaRPr lang="en-DE" sz="1400" dirty="0"/>
          </a:p>
          <a:p>
            <a:r>
              <a:rPr lang="pl-PL" sz="1400" dirty="0"/>
              <a:t>Kiedy staramy się zrozumieć, co przeżywa ktoś inny, łatwiej nam być dla niego miłym i wspierać go w trudnych chwilach. Każdy z nas może być empatyczny – wystarczy zapytać, jak się ktoś czuje, wysłuchać go i zaprosić do wspólnej zabawy.</a:t>
            </a:r>
          </a:p>
          <a:p>
            <a:endParaRPr lang="pl-PL" sz="1400" dirty="0"/>
          </a:p>
        </p:txBody>
      </p:sp>
      <p:sp>
        <p:nvSpPr>
          <p:cNvPr id="4" name="Date Placeholder 3">
            <a:extLst>
              <a:ext uri="{FF2B5EF4-FFF2-40B4-BE49-F238E27FC236}">
                <a16:creationId xmlns:a16="http://schemas.microsoft.com/office/drawing/2014/main" id="{04CE5D1E-BD73-2316-434E-9DEB5E18E5E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98BCBC96-C9A5-921B-0F63-679DD3D2450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
        <p:nvSpPr>
          <p:cNvPr id="5" name="TextBox 4">
            <a:extLst>
              <a:ext uri="{FF2B5EF4-FFF2-40B4-BE49-F238E27FC236}">
                <a16:creationId xmlns:a16="http://schemas.microsoft.com/office/drawing/2014/main" id="{447954E6-7A2F-2FEF-BACA-DD60181DCE1C}"/>
              </a:ext>
            </a:extLst>
          </p:cNvPr>
          <p:cNvSpPr txBox="1"/>
          <p:nvPr/>
        </p:nvSpPr>
        <p:spPr>
          <a:xfrm>
            <a:off x="7620716" y="4030768"/>
            <a:ext cx="4256315" cy="1169551"/>
          </a:xfrm>
          <a:prstGeom prst="rect">
            <a:avLst/>
          </a:prstGeom>
          <a:noFill/>
        </p:spPr>
        <p:txBody>
          <a:bodyPr wrap="square" rtlCol="0">
            <a:spAutoFit/>
          </a:bodyPr>
          <a:lstStyle/>
          <a:p>
            <a:r>
              <a:rPr lang="en-DE" sz="1400" i="1" dirty="0" err="1">
                <a:latin typeface="Abadi" panose="020B0604020104020204" pitchFamily="34" charset="0"/>
              </a:rPr>
              <a:t>Pytania</a:t>
            </a:r>
            <a:r>
              <a:rPr lang="en-DE" sz="1400" i="1" dirty="0">
                <a:latin typeface="Abadi" panose="020B0604020104020204" pitchFamily="34" charset="0"/>
              </a:rPr>
              <a:t> do om</a:t>
            </a:r>
            <a:r>
              <a:rPr lang="en-GB" sz="1400" i="1" dirty="0">
                <a:latin typeface="Abadi" panose="020B0604020104020204" pitchFamily="34" charset="0"/>
              </a:rPr>
              <a:t>ó</a:t>
            </a:r>
            <a:r>
              <a:rPr lang="en-DE" sz="1400" i="1" dirty="0" err="1">
                <a:latin typeface="Abadi" panose="020B0604020104020204" pitchFamily="34" charset="0"/>
              </a:rPr>
              <a:t>wienia</a:t>
            </a:r>
            <a:r>
              <a:rPr lang="en-DE" sz="1400" i="1" dirty="0">
                <a:latin typeface="Abadi" panose="020B0604020104020204" pitchFamily="34" charset="0"/>
              </a:rPr>
              <a:t> w </a:t>
            </a:r>
            <a:r>
              <a:rPr lang="en-DE" sz="1400" i="1" dirty="0" err="1">
                <a:latin typeface="Abadi" panose="020B0604020104020204" pitchFamily="34" charset="0"/>
              </a:rPr>
              <a:t>klasie</a:t>
            </a:r>
            <a:r>
              <a:rPr lang="en-DE" sz="1400" i="1" dirty="0">
                <a:latin typeface="Abadi" panose="020B0604020104020204" pitchFamily="34" charset="0"/>
              </a:rPr>
              <a:t>: </a:t>
            </a:r>
          </a:p>
          <a:p>
            <a:pPr marL="342900" indent="-342900">
              <a:buAutoNum type="arabicPeriod"/>
            </a:pPr>
            <a:r>
              <a:rPr lang="en-DE" sz="1400" i="1" dirty="0">
                <a:latin typeface="Abadi" panose="020B0604020104020204" pitchFamily="34" charset="0"/>
              </a:rPr>
              <a:t>J</a:t>
            </a:r>
            <a:r>
              <a:rPr lang="pl-PL" sz="1400" i="1" dirty="0">
                <a:latin typeface="Abadi" panose="020B0604020104020204" pitchFamily="34" charset="0"/>
              </a:rPr>
              <a:t>ak reagować, gdy ktoś jest niesprawiedliwie traktowany z powodu niepełnosprawności?</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Jak możemy wspierać kogoś, kto przeżywa trudne chwile</a:t>
            </a:r>
            <a:r>
              <a:rPr lang="en-DE" sz="1400" i="1" dirty="0">
                <a:latin typeface="Abadi" panose="020B0604020104020204" pitchFamily="34" charset="0"/>
              </a:rPr>
              <a:t>?</a:t>
            </a:r>
          </a:p>
        </p:txBody>
      </p:sp>
      <p:pic>
        <p:nvPicPr>
          <p:cNvPr id="10" name="Picture 9" descr="A black background with white text&#10;&#10;AI-generated content may be incorrect.">
            <a:extLst>
              <a:ext uri="{FF2B5EF4-FFF2-40B4-BE49-F238E27FC236}">
                <a16:creationId xmlns:a16="http://schemas.microsoft.com/office/drawing/2014/main" id="{7F6D43A4-7E3B-A013-14AE-65958D727191}"/>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1" name="Footer Placeholder 4">
            <a:extLst>
              <a:ext uri="{FF2B5EF4-FFF2-40B4-BE49-F238E27FC236}">
                <a16:creationId xmlns:a16="http://schemas.microsoft.com/office/drawing/2014/main" id="{3D8DF24B-E0B5-D337-37EB-A8075E47675A}"/>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18402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8EF0-4925-A64D-CE9F-2DE4220B2E2B}"/>
              </a:ext>
            </a:extLst>
          </p:cNvPr>
          <p:cNvSpPr>
            <a:spLocks noGrp="1"/>
          </p:cNvSpPr>
          <p:nvPr>
            <p:ph type="title"/>
          </p:nvPr>
        </p:nvSpPr>
        <p:spPr>
          <a:xfrm>
            <a:off x="431172" y="553616"/>
            <a:ext cx="10563399" cy="4008859"/>
          </a:xfrm>
        </p:spPr>
        <p:txBody>
          <a:bodyPr anchor="t">
            <a:normAutofit/>
          </a:bodyPr>
          <a:lstStyle/>
          <a:p>
            <a:r>
              <a:rPr lang="en-GB" dirty="0" err="1"/>
              <a:t>opie</a:t>
            </a:r>
            <a:r>
              <a:rPr lang="en-DE" dirty="0"/>
              <a:t>KA </a:t>
            </a:r>
            <a:br>
              <a:rPr lang="en-DE" dirty="0"/>
            </a:br>
            <a:r>
              <a:rPr lang="en-DE" dirty="0"/>
              <a:t>NAD C</a:t>
            </a:r>
            <a:r>
              <a:rPr lang="en-GB" dirty="0" err="1"/>
              <a:t>hŁ</a:t>
            </a:r>
            <a:r>
              <a:rPr lang="en-DE" dirty="0" err="1"/>
              <a:t>opcami</a:t>
            </a:r>
            <a:r>
              <a:rPr lang="en-GB" dirty="0"/>
              <a:t> </a:t>
            </a:r>
            <a:r>
              <a:rPr lang="en-DE" dirty="0"/>
              <a:t>Z </a:t>
            </a:r>
            <a:r>
              <a:rPr lang="en-GB" dirty="0"/>
              <a:t>DMD</a:t>
            </a:r>
          </a:p>
        </p:txBody>
      </p:sp>
      <p:sp>
        <p:nvSpPr>
          <p:cNvPr id="4" name="Date Placeholder 3">
            <a:extLst>
              <a:ext uri="{FF2B5EF4-FFF2-40B4-BE49-F238E27FC236}">
                <a16:creationId xmlns:a16="http://schemas.microsoft.com/office/drawing/2014/main" id="{F0D0E5A8-3470-3812-8D26-CAEDE3AC9F2A}"/>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E2BE7F20-963E-D923-8F1E-B5115A75FE4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22</a:t>
            </a:fld>
            <a:endParaRPr lang="en-US"/>
          </a:p>
        </p:txBody>
      </p:sp>
      <p:pic>
        <p:nvPicPr>
          <p:cNvPr id="3" name="Picture 2" descr="A black background with white text&#10;&#10;AI-generated content may be incorrect.">
            <a:extLst>
              <a:ext uri="{FF2B5EF4-FFF2-40B4-BE49-F238E27FC236}">
                <a16:creationId xmlns:a16="http://schemas.microsoft.com/office/drawing/2014/main" id="{ABEFF186-8C78-AB57-335B-1BCB949009FA}"/>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5" name="Footer Placeholder 4">
            <a:extLst>
              <a:ext uri="{FF2B5EF4-FFF2-40B4-BE49-F238E27FC236}">
                <a16:creationId xmlns:a16="http://schemas.microsoft.com/office/drawing/2014/main" id="{9E854E3F-6CF8-0150-78CC-A9A13BC89BEA}"/>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062643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D724-578A-6E91-1B6A-F8BD546E6D88}"/>
              </a:ext>
            </a:extLst>
          </p:cNvPr>
          <p:cNvSpPr>
            <a:spLocks noGrp="1"/>
          </p:cNvSpPr>
          <p:nvPr>
            <p:ph type="title"/>
          </p:nvPr>
        </p:nvSpPr>
        <p:spPr>
          <a:xfrm>
            <a:off x="7532914" y="576942"/>
            <a:ext cx="4023290" cy="729778"/>
          </a:xfrm>
        </p:spPr>
        <p:txBody>
          <a:bodyPr vert="horz" lIns="91440" tIns="45720" rIns="91440" bIns="45720" rtlCol="0" anchor="b">
            <a:normAutofit/>
          </a:bodyPr>
          <a:lstStyle/>
          <a:p>
            <a:r>
              <a:rPr lang="en-US" sz="2000" b="0" kern="1200" cap="all" baseline="0" dirty="0" err="1">
                <a:latin typeface="+mj-lt"/>
                <a:ea typeface="+mj-ea"/>
                <a:cs typeface="+mj-cs"/>
              </a:rPr>
              <a:t>Kompleksowa</a:t>
            </a:r>
            <a:r>
              <a:rPr lang="en-US" sz="2000" b="0" kern="1200" cap="all" baseline="0" dirty="0">
                <a:latin typeface="+mj-lt"/>
                <a:ea typeface="+mj-ea"/>
                <a:cs typeface="+mj-cs"/>
              </a:rPr>
              <a:t> </a:t>
            </a:r>
            <a:r>
              <a:rPr lang="en-US" sz="2000" b="0" kern="1200" cap="all" baseline="0" dirty="0" err="1">
                <a:latin typeface="+mj-lt"/>
                <a:ea typeface="+mj-ea"/>
                <a:cs typeface="+mj-cs"/>
              </a:rPr>
              <a:t>opieka</a:t>
            </a:r>
            <a:r>
              <a:rPr lang="en-US" sz="2000" b="0" kern="1200" cap="all" baseline="0" dirty="0">
                <a:latin typeface="+mj-lt"/>
                <a:ea typeface="+mj-ea"/>
                <a:cs typeface="+mj-cs"/>
              </a:rPr>
              <a:t> </a:t>
            </a:r>
            <a:r>
              <a:rPr lang="en-US" sz="2000" b="0" kern="1200" cap="all" baseline="0" dirty="0" err="1">
                <a:latin typeface="+mj-lt"/>
                <a:ea typeface="+mj-ea"/>
                <a:cs typeface="+mj-cs"/>
              </a:rPr>
              <a:t>interdyscyplinarna</a:t>
            </a:r>
            <a:endParaRPr lang="en-US" sz="2000" b="0" kern="1200" cap="all" baseline="0" dirty="0">
              <a:latin typeface="+mj-lt"/>
              <a:ea typeface="+mj-ea"/>
              <a:cs typeface="+mj-cs"/>
            </a:endParaRPr>
          </a:p>
        </p:txBody>
      </p:sp>
      <p:pic>
        <p:nvPicPr>
          <p:cNvPr id="7" name="Content Placeholder 6" descr="Lekarze w gabinecie lekarskim.">
            <a:extLst>
              <a:ext uri="{FF2B5EF4-FFF2-40B4-BE49-F238E27FC236}">
                <a16:creationId xmlns:a16="http://schemas.microsoft.com/office/drawing/2014/main" id="{C487B8D8-653A-49A9-9965-DA9CDA279DA0}"/>
              </a:ext>
            </a:extLst>
          </p:cNvPr>
          <p:cNvPicPr>
            <a:picLocks noGrp="1" noChangeAspect="1"/>
          </p:cNvPicPr>
          <p:nvPr>
            <p:ph type="pic" sz="quarter" idx="15"/>
          </p:nvPr>
        </p:nvPicPr>
        <p:blipFill>
          <a:blip r:embed="rId3"/>
          <a:srcRect l="19625"/>
          <a:stretch>
            <a:fillRect/>
          </a:stretch>
        </p:blipFill>
        <p:spPr>
          <a:xfrm>
            <a:off x="20" y="10"/>
            <a:ext cx="7196837" cy="5954476"/>
          </a:xfrm>
          <a:prstGeom prst="rect">
            <a:avLst/>
          </a:prstGeom>
          <a:noFill/>
        </p:spPr>
      </p:pic>
      <p:sp>
        <p:nvSpPr>
          <p:cNvPr id="8" name="TextBox 7">
            <a:extLst>
              <a:ext uri="{FF2B5EF4-FFF2-40B4-BE49-F238E27FC236}">
                <a16:creationId xmlns:a16="http://schemas.microsoft.com/office/drawing/2014/main" id="{DADDB9FD-82DE-453F-86CB-4899D5BDE90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09114" y="1687286"/>
            <a:ext cx="3947090" cy="4711866"/>
          </a:xfrm>
          <a:prstGeom prst="rect">
            <a:avLst/>
          </a:prstGeom>
        </p:spPr>
        <p:txBody>
          <a:bodyPr>
            <a:noAutofit/>
          </a:bodyPr>
          <a:lstStyle/>
          <a:p>
            <a:r>
              <a:rPr lang="pl-PL" sz="1400" dirty="0"/>
              <a:t>Dzieci z DMD potrzebują pomocy wielu specjalistów, bo ich ciało wymaga szczególnej troski</a:t>
            </a:r>
            <a:r>
              <a:rPr lang="en-DE" sz="1400" dirty="0"/>
              <a:t> </a:t>
            </a:r>
            <a:r>
              <a:rPr lang="en-DE" sz="1400" dirty="0" err="1"/>
              <a:t>i</a:t>
            </a:r>
            <a:r>
              <a:rPr lang="en-DE" sz="1400" dirty="0"/>
              <a:t> </a:t>
            </a:r>
            <a:r>
              <a:rPr lang="pl-PL" sz="1400" dirty="0"/>
              <a:t>wspólnej pracy lekarzy różnych specjalności</a:t>
            </a:r>
            <a:r>
              <a:rPr lang="en-DE" sz="1400" dirty="0"/>
              <a:t>. </a:t>
            </a:r>
          </a:p>
          <a:p>
            <a:r>
              <a:rPr lang="pl-PL" sz="1400" dirty="0"/>
              <a:t>Oto kto może im pomagać:</a:t>
            </a:r>
            <a:endParaRPr lang="en-DE" sz="1400" dirty="0"/>
          </a:p>
          <a:p>
            <a:endParaRPr lang="pl-PL" sz="1400" dirty="0"/>
          </a:p>
          <a:p>
            <a:r>
              <a:rPr lang="pl-PL" sz="1400" b="1" dirty="0"/>
              <a:t>Lekarz neurolog</a:t>
            </a:r>
            <a:r>
              <a:rPr lang="pl-PL" sz="1400" dirty="0"/>
              <a:t> – to taki lekarz, który zna się na mięśniach i nerwach. Pomaga zrozumieć, co dzieje się w ciele i jak najlepiej o nie dbać.</a:t>
            </a:r>
          </a:p>
          <a:p>
            <a:r>
              <a:rPr lang="pl-PL" sz="1400" b="1" dirty="0"/>
              <a:t>Lekarz kardiolog</a:t>
            </a:r>
            <a:r>
              <a:rPr lang="pl-PL" sz="1400" dirty="0"/>
              <a:t> – dba o serce, bo u dzieci z DMD serce też potrzebuje wsparcia.</a:t>
            </a:r>
          </a:p>
          <a:p>
            <a:r>
              <a:rPr lang="pl-PL" sz="1400" b="1" dirty="0"/>
              <a:t>Lekarz pulmonolog</a:t>
            </a:r>
            <a:r>
              <a:rPr lang="pl-PL" sz="1400" dirty="0"/>
              <a:t> – sprawdza, jak działają płuca i pomaga oddychać, gdy mięśnie oddechowe są słabsze.</a:t>
            </a:r>
          </a:p>
          <a:p>
            <a:r>
              <a:rPr lang="pl-PL" sz="1400" b="1" dirty="0"/>
              <a:t>Fizjoterapeuta</a:t>
            </a:r>
            <a:r>
              <a:rPr lang="pl-PL" sz="1400" dirty="0"/>
              <a:t> – pokazuje ćwiczenia, które pomagają mięśniom być silniejszymi na dłużej.</a:t>
            </a:r>
          </a:p>
        </p:txBody>
      </p:sp>
      <p:sp>
        <p:nvSpPr>
          <p:cNvPr id="4" name="Date Placeholder 3">
            <a:extLst>
              <a:ext uri="{FF2B5EF4-FFF2-40B4-BE49-F238E27FC236}">
                <a16:creationId xmlns:a16="http://schemas.microsoft.com/office/drawing/2014/main" id="{6E1075E3-8E73-CFB4-0BD0-55C787AEC17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BF27C180-1F65-8630-E3CC-8CEAAC1FE01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23</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EEBD3CD3-5954-5FBA-36C4-4A0795515BEA}"/>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E4349192-1FDE-8B33-6FAA-1CDF476D358D}"/>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29933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ięcioletni chłopiec współpracujący z psychologiem podczas sesji psychoterapeutycznej.">
            <a:extLst>
              <a:ext uri="{FF2B5EF4-FFF2-40B4-BE49-F238E27FC236}">
                <a16:creationId xmlns:a16="http://schemas.microsoft.com/office/drawing/2014/main" id="{EB107BC6-8520-4003-A2BA-01D233D3D5A6}"/>
              </a:ext>
            </a:extLst>
          </p:cNvPr>
          <p:cNvPicPr>
            <a:picLocks noGrp="1" noChangeAspect="1"/>
          </p:cNvPicPr>
          <p:nvPr>
            <p:ph type="pic" sz="quarter" idx="15"/>
          </p:nvPr>
        </p:nvPicPr>
        <p:blipFill>
          <a:blip r:embed="rId3"/>
          <a:srcRect l="19323" r="1" b="1"/>
          <a:stretch>
            <a:fillRect/>
          </a:stretch>
        </p:blipFill>
        <p:spPr>
          <a:xfrm>
            <a:off x="20" y="10"/>
            <a:ext cx="6945066" cy="5746167"/>
          </a:xfrm>
          <a:prstGeom prst="rect">
            <a:avLst/>
          </a:prstGeom>
          <a:noFill/>
        </p:spPr>
      </p:pic>
      <p:sp>
        <p:nvSpPr>
          <p:cNvPr id="8" name="TextBox 7">
            <a:extLst>
              <a:ext uri="{FF2B5EF4-FFF2-40B4-BE49-F238E27FC236}">
                <a16:creationId xmlns:a16="http://schemas.microsoft.com/office/drawing/2014/main" id="{2B1CC8D3-EDD4-45E0-AA87-DE1BB6FA427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0514" y="475488"/>
            <a:ext cx="4123629" cy="2953512"/>
          </a:xfrm>
          <a:prstGeom prst="rect">
            <a:avLst/>
          </a:prstGeom>
        </p:spPr>
        <p:txBody>
          <a:bodyPr>
            <a:normAutofit/>
          </a:bodyPr>
          <a:lstStyle/>
          <a:p>
            <a:r>
              <a:rPr lang="pl-PL" sz="1400" b="1" dirty="0"/>
              <a:t>Terapeuta zajęciowy</a:t>
            </a:r>
            <a:r>
              <a:rPr lang="pl-PL" sz="1400" dirty="0"/>
              <a:t> – uczy, jak radzić sobie z codziennymi czynnościami, na przykład ubieraniem się czy jedzeniem.</a:t>
            </a:r>
            <a:endParaRPr lang="en-DE" sz="1400" dirty="0"/>
          </a:p>
          <a:p>
            <a:endParaRPr lang="pl-PL" sz="1400" dirty="0"/>
          </a:p>
          <a:p>
            <a:r>
              <a:rPr lang="pl-PL" sz="1400" b="1" dirty="0"/>
              <a:t>Psycholog</a:t>
            </a:r>
            <a:r>
              <a:rPr lang="pl-PL" sz="1400" dirty="0"/>
              <a:t> – pomaga, gdy jest smutno, trudno albo pojawiają się różne emocje.</a:t>
            </a:r>
            <a:endParaRPr lang="en-DE" sz="1400" dirty="0"/>
          </a:p>
          <a:p>
            <a:endParaRPr lang="pl-PL" sz="1400" dirty="0"/>
          </a:p>
          <a:p>
            <a:r>
              <a:rPr lang="pl-PL" sz="1400" b="1" dirty="0"/>
              <a:t>Dietetyk</a:t>
            </a:r>
            <a:r>
              <a:rPr lang="pl-PL" sz="1400" dirty="0"/>
              <a:t> – doradza, co jeść, żeby mieć siłę i zdrowie.</a:t>
            </a:r>
          </a:p>
        </p:txBody>
      </p:sp>
      <p:sp>
        <p:nvSpPr>
          <p:cNvPr id="4" name="Date Placeholder 3">
            <a:extLst>
              <a:ext uri="{FF2B5EF4-FFF2-40B4-BE49-F238E27FC236}">
                <a16:creationId xmlns:a16="http://schemas.microsoft.com/office/drawing/2014/main" id="{486821EE-A115-BDBD-5A5A-8F987974F6F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A219044B-3BE5-7671-0512-663F2C0CDEE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
        <p:nvSpPr>
          <p:cNvPr id="3" name="TextBox 2">
            <a:extLst>
              <a:ext uri="{FF2B5EF4-FFF2-40B4-BE49-F238E27FC236}">
                <a16:creationId xmlns:a16="http://schemas.microsoft.com/office/drawing/2014/main" id="{424FDA56-2188-C8DB-9634-C0AB85850619}"/>
              </a:ext>
            </a:extLst>
          </p:cNvPr>
          <p:cNvSpPr txBox="1"/>
          <p:nvPr/>
        </p:nvSpPr>
        <p:spPr>
          <a:xfrm>
            <a:off x="7489371" y="2791522"/>
            <a:ext cx="4249685" cy="3600986"/>
          </a:xfrm>
          <a:prstGeom prst="rect">
            <a:avLst/>
          </a:prstGeom>
          <a:noFill/>
        </p:spPr>
        <p:txBody>
          <a:bodyPr wrap="square" rtlCol="0">
            <a:spAutoFit/>
          </a:bodyPr>
          <a:lstStyle/>
          <a:p>
            <a:r>
              <a:rPr lang="en-DE" sz="1400" i="1" dirty="0" err="1">
                <a:latin typeface="Abadi" panose="020B0604020104020204" pitchFamily="34" charset="0"/>
              </a:rPr>
              <a:t>Pytania</a:t>
            </a:r>
            <a:r>
              <a:rPr lang="en-DE" sz="1400" i="1" dirty="0">
                <a:latin typeface="Abadi" panose="020B0604020104020204" pitchFamily="34" charset="0"/>
              </a:rPr>
              <a:t> do om</a:t>
            </a:r>
            <a:r>
              <a:rPr lang="en-GB" sz="1400" i="1" dirty="0">
                <a:latin typeface="Abadi" panose="020B0604020104020204" pitchFamily="34" charset="0"/>
              </a:rPr>
              <a:t>ó</a:t>
            </a:r>
            <a:r>
              <a:rPr lang="en-DE" sz="1400" i="1" dirty="0" err="1">
                <a:latin typeface="Abadi" panose="020B0604020104020204" pitchFamily="34" charset="0"/>
              </a:rPr>
              <a:t>wienia</a:t>
            </a:r>
            <a:r>
              <a:rPr lang="en-DE" sz="1400" i="1" dirty="0">
                <a:latin typeface="Abadi" panose="020B0604020104020204" pitchFamily="34" charset="0"/>
              </a:rPr>
              <a:t> w </a:t>
            </a:r>
            <a:r>
              <a:rPr lang="en-DE" sz="1400" i="1" dirty="0" err="1">
                <a:latin typeface="Abadi" panose="020B0604020104020204" pitchFamily="34" charset="0"/>
              </a:rPr>
              <a:t>klasie</a:t>
            </a:r>
            <a:r>
              <a:rPr lang="en-DE" sz="1400" i="1" dirty="0">
                <a:latin typeface="Abadi" panose="020B0604020104020204" pitchFamily="34" charset="0"/>
              </a:rPr>
              <a:t>: </a:t>
            </a:r>
          </a:p>
          <a:p>
            <a:pPr marL="342900" indent="-342900">
              <a:buAutoNum type="arabicPeriod"/>
            </a:pPr>
            <a:r>
              <a:rPr lang="pl-PL" sz="1400" i="1" dirty="0">
                <a:latin typeface="Abadi" panose="020B0604020104020204" pitchFamily="34" charset="0"/>
              </a:rPr>
              <a:t>Jak myślicie, czym dokładnie zajmuje się neurolog i dlaczego jego rola jest kluczowa u dzieci z DMD?</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Dlaczego kardiolog też jest ważny? </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Jakie problemy mogą się pojawić, jeśli mięśnie oddechowe są słabe?</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Dlaczego psycholog i dietetyk są również częścią zespołu? Czy zdrowie psychiczne i jedzenie mają wpływ na ciało?</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Jak myślicie, co by się stało, gdyby dziecko z DMD w ogóle nie wykonywało ćwiczeń?</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Czy chcielibyście kiedyś pracować nad tworzeniem nowych terapii, które pomagają dzieciom z DMD i innymi chorobami?</a:t>
            </a:r>
            <a:endParaRPr lang="en-GB" sz="1400" i="1" dirty="0">
              <a:latin typeface="Abadi" panose="020B0604020104020204" pitchFamily="34" charset="0"/>
            </a:endParaRPr>
          </a:p>
          <a:p>
            <a:endParaRPr lang="en-GB" dirty="0"/>
          </a:p>
        </p:txBody>
      </p:sp>
      <p:pic>
        <p:nvPicPr>
          <p:cNvPr id="5" name="Picture 4" descr="A black background with white text&#10;&#10;AI-generated content may be incorrect.">
            <a:extLst>
              <a:ext uri="{FF2B5EF4-FFF2-40B4-BE49-F238E27FC236}">
                <a16:creationId xmlns:a16="http://schemas.microsoft.com/office/drawing/2014/main" id="{CD985092-91BF-5A10-8CE0-FA874ACF36E4}"/>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9" name="Footer Placeholder 4">
            <a:extLst>
              <a:ext uri="{FF2B5EF4-FFF2-40B4-BE49-F238E27FC236}">
                <a16:creationId xmlns:a16="http://schemas.microsoft.com/office/drawing/2014/main" id="{6450507E-E21B-4CDC-64E2-22BEA7E41F0F}"/>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2217265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1480-D1B8-9D9B-A353-2D4102C9E539}"/>
              </a:ext>
            </a:extLst>
          </p:cNvPr>
          <p:cNvSpPr>
            <a:spLocks noGrp="1"/>
          </p:cNvSpPr>
          <p:nvPr>
            <p:ph type="title"/>
          </p:nvPr>
        </p:nvSpPr>
        <p:spPr>
          <a:xfrm>
            <a:off x="431172" y="553616"/>
            <a:ext cx="11314514" cy="4008859"/>
          </a:xfrm>
        </p:spPr>
        <p:txBody>
          <a:bodyPr anchor="t">
            <a:normAutofit/>
          </a:bodyPr>
          <a:lstStyle/>
          <a:p>
            <a:r>
              <a:rPr lang="en-GB" sz="5600" dirty="0" err="1"/>
              <a:t>Przyszłość</a:t>
            </a:r>
            <a:r>
              <a:rPr lang="en-DE" sz="5600" dirty="0"/>
              <a:t> </a:t>
            </a:r>
            <a:br>
              <a:rPr lang="en-DE" sz="5600" dirty="0"/>
            </a:br>
            <a:r>
              <a:rPr lang="pl-PL" sz="5400" dirty="0"/>
              <a:t>chłopców</a:t>
            </a:r>
            <a:r>
              <a:rPr lang="en-DE" sz="5600" dirty="0"/>
              <a:t> z DMD </a:t>
            </a:r>
            <a:endParaRPr lang="en-GB" sz="5600" dirty="0"/>
          </a:p>
        </p:txBody>
      </p:sp>
      <p:sp>
        <p:nvSpPr>
          <p:cNvPr id="4" name="Date Placeholder 3">
            <a:extLst>
              <a:ext uri="{FF2B5EF4-FFF2-40B4-BE49-F238E27FC236}">
                <a16:creationId xmlns:a16="http://schemas.microsoft.com/office/drawing/2014/main" id="{45C1DA1D-AE31-4423-18C0-8468F74A77CA}"/>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1D01A99F-E9FA-13A0-06AC-5C346CE331A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25</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03B68193-F660-AA52-20DC-97C759E82A10}"/>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8" name="Footer Placeholder 4">
            <a:extLst>
              <a:ext uri="{FF2B5EF4-FFF2-40B4-BE49-F238E27FC236}">
                <a16:creationId xmlns:a16="http://schemas.microsoft.com/office/drawing/2014/main" id="{296F6A9A-CF2A-6441-B18A-494C7370FA14}"/>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734980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947C-C384-8119-CDE0-276B2D245C5F}"/>
              </a:ext>
            </a:extLst>
          </p:cNvPr>
          <p:cNvSpPr>
            <a:spLocks noGrp="1"/>
          </p:cNvSpPr>
          <p:nvPr>
            <p:ph type="title"/>
          </p:nvPr>
        </p:nvSpPr>
        <p:spPr>
          <a:xfrm>
            <a:off x="429767" y="174172"/>
            <a:ext cx="5308655" cy="1404258"/>
          </a:xfrm>
        </p:spPr>
        <p:txBody>
          <a:bodyPr vert="horz" lIns="91440" tIns="45720" rIns="91440" bIns="45720" rtlCol="0" anchor="b">
            <a:normAutofit/>
          </a:bodyPr>
          <a:lstStyle/>
          <a:p>
            <a:r>
              <a:rPr lang="en-US" sz="2500" b="0" kern="1200" cap="all" baseline="0" dirty="0" err="1">
                <a:latin typeface="+mj-lt"/>
                <a:ea typeface="+mj-ea"/>
                <a:cs typeface="+mj-cs"/>
              </a:rPr>
              <a:t>Edukacja</a:t>
            </a:r>
            <a:r>
              <a:rPr lang="en-US" sz="2500" b="0" kern="1200" cap="all" baseline="0" dirty="0">
                <a:latin typeface="+mj-lt"/>
                <a:ea typeface="+mj-ea"/>
                <a:cs typeface="+mj-cs"/>
              </a:rPr>
              <a:t> </a:t>
            </a:r>
            <a:r>
              <a:rPr lang="en-US" sz="2500" b="0" kern="1200" cap="all" baseline="0" dirty="0" err="1">
                <a:latin typeface="+mj-lt"/>
                <a:ea typeface="+mj-ea"/>
                <a:cs typeface="+mj-cs"/>
              </a:rPr>
              <a:t>społeczeństwa</a:t>
            </a:r>
            <a:r>
              <a:rPr lang="en-US" sz="2500" b="0" kern="1200" cap="all" baseline="0" dirty="0">
                <a:latin typeface="+mj-lt"/>
                <a:ea typeface="+mj-ea"/>
                <a:cs typeface="+mj-cs"/>
              </a:rPr>
              <a:t> </a:t>
            </a:r>
            <a:br>
              <a:rPr lang="en-DE" sz="2500" b="0" kern="1200" cap="all" baseline="0" dirty="0">
                <a:latin typeface="+mj-lt"/>
                <a:ea typeface="+mj-ea"/>
                <a:cs typeface="+mj-cs"/>
              </a:rPr>
            </a:br>
            <a:r>
              <a:rPr lang="en-US" sz="2500" b="0" kern="1200" cap="all" baseline="0" dirty="0" err="1">
                <a:latin typeface="+mj-lt"/>
                <a:ea typeface="+mj-ea"/>
                <a:cs typeface="+mj-cs"/>
              </a:rPr>
              <a:t>i</a:t>
            </a:r>
            <a:r>
              <a:rPr lang="en-US" sz="2500" b="0" kern="1200" cap="all" baseline="0" dirty="0">
                <a:latin typeface="+mj-lt"/>
                <a:ea typeface="+mj-ea"/>
                <a:cs typeface="+mj-cs"/>
              </a:rPr>
              <a:t> </a:t>
            </a:r>
            <a:r>
              <a:rPr lang="en-US" sz="2500" b="0" kern="1200" cap="all" baseline="0" dirty="0" err="1">
                <a:latin typeface="+mj-lt"/>
                <a:ea typeface="+mj-ea"/>
                <a:cs typeface="+mj-cs"/>
              </a:rPr>
              <a:t>kampanie</a:t>
            </a:r>
            <a:r>
              <a:rPr lang="en-US" sz="2500" b="0" kern="1200" cap="all" baseline="0" dirty="0">
                <a:latin typeface="+mj-lt"/>
                <a:ea typeface="+mj-ea"/>
                <a:cs typeface="+mj-cs"/>
              </a:rPr>
              <a:t> </a:t>
            </a:r>
            <a:r>
              <a:rPr lang="en-US" sz="2500" b="0" kern="1200" cap="all" baseline="0" dirty="0" err="1">
                <a:latin typeface="+mj-lt"/>
                <a:ea typeface="+mj-ea"/>
                <a:cs typeface="+mj-cs"/>
              </a:rPr>
              <a:t>na</a:t>
            </a:r>
            <a:r>
              <a:rPr lang="en-US" sz="2500" b="0" kern="1200" cap="all" baseline="0" dirty="0">
                <a:latin typeface="+mj-lt"/>
                <a:ea typeface="+mj-ea"/>
                <a:cs typeface="+mj-cs"/>
              </a:rPr>
              <a:t> </a:t>
            </a:r>
            <a:r>
              <a:rPr lang="en-US" sz="2500" b="0" kern="1200" cap="all" baseline="0" dirty="0" err="1">
                <a:latin typeface="+mj-lt"/>
                <a:ea typeface="+mj-ea"/>
                <a:cs typeface="+mj-cs"/>
              </a:rPr>
              <a:t>rzecz</a:t>
            </a:r>
            <a:r>
              <a:rPr lang="en-US" sz="2500" b="0" kern="1200" cap="all" baseline="0" dirty="0">
                <a:latin typeface="+mj-lt"/>
                <a:ea typeface="+mj-ea"/>
                <a:cs typeface="+mj-cs"/>
              </a:rPr>
              <a:t> </a:t>
            </a:r>
            <a:r>
              <a:rPr lang="en-US" sz="2500" b="0" kern="1200" cap="all" baseline="0" dirty="0" err="1">
                <a:latin typeface="+mj-lt"/>
                <a:ea typeface="+mj-ea"/>
                <a:cs typeface="+mj-cs"/>
              </a:rPr>
              <a:t>dzieci</a:t>
            </a:r>
            <a:r>
              <a:rPr lang="en-US" sz="2500" b="0" kern="1200" cap="all" baseline="0" dirty="0">
                <a:latin typeface="+mj-lt"/>
                <a:ea typeface="+mj-ea"/>
                <a:cs typeface="+mj-cs"/>
              </a:rPr>
              <a:t> </a:t>
            </a:r>
            <a:br>
              <a:rPr lang="en-DE" sz="2500" b="0" kern="1200" cap="all" baseline="0" dirty="0">
                <a:latin typeface="+mj-lt"/>
                <a:ea typeface="+mj-ea"/>
                <a:cs typeface="+mj-cs"/>
              </a:rPr>
            </a:br>
            <a:r>
              <a:rPr lang="en-US" sz="2500" b="0" kern="1200" cap="all" baseline="0" dirty="0">
                <a:latin typeface="+mj-lt"/>
                <a:ea typeface="+mj-ea"/>
                <a:cs typeface="+mj-cs"/>
              </a:rPr>
              <a:t>z DMD</a:t>
            </a:r>
          </a:p>
        </p:txBody>
      </p:sp>
      <p:sp>
        <p:nvSpPr>
          <p:cNvPr id="8" name="TextBox 7">
            <a:extLst>
              <a:ext uri="{FF2B5EF4-FFF2-40B4-BE49-F238E27FC236}">
                <a16:creationId xmlns:a16="http://schemas.microsoft.com/office/drawing/2014/main" id="{59E91080-37D2-48FF-B213-F5054EEE539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1698171"/>
            <a:ext cx="5552333" cy="4792353"/>
          </a:xfrm>
          <a:prstGeom prst="rect">
            <a:avLst/>
          </a:prstGeom>
        </p:spPr>
        <p:txBody>
          <a:bodyPr>
            <a:normAutofit/>
          </a:bodyPr>
          <a:lstStyle/>
          <a:p>
            <a:r>
              <a:rPr lang="pl-PL" sz="1400" dirty="0"/>
              <a:t>Są ludzie, którzy chcą pomagać chłopcom z DMD </a:t>
            </a:r>
            <a:endParaRPr lang="en-DE" sz="1400" dirty="0"/>
          </a:p>
          <a:p>
            <a:r>
              <a:rPr lang="pl-PL" sz="1400" dirty="0"/>
              <a:t>i opowiadają innym, czego te dzieci potrzebują.</a:t>
            </a:r>
            <a:endParaRPr lang="en-DE" sz="1400" dirty="0"/>
          </a:p>
          <a:p>
            <a:endParaRPr lang="pl-PL" sz="1400" dirty="0"/>
          </a:p>
          <a:p>
            <a:r>
              <a:rPr lang="pl-PL" sz="1400" dirty="0"/>
              <a:t>Szkoły, miasta i różne organizacje robią specjalne akcje, żeby więcej osób dowiedziało się o DMD i mogło pomagać. Dzięki temu dzieci szybciej dostają wsparcie, a chorobę można zauważyć wcześniej.</a:t>
            </a:r>
            <a:endParaRPr lang="en-DE" sz="1400" dirty="0"/>
          </a:p>
          <a:p>
            <a:endParaRPr lang="pl-PL" sz="1400" dirty="0"/>
          </a:p>
          <a:p>
            <a:r>
              <a:rPr lang="pl-PL" sz="1400" dirty="0"/>
              <a:t>Są też fundacje – to takie miejsca, gdzie ludzie pomagają dzieciom z DMD i ich rodzinom. Tam można spotkać innych w podobnej sytuacji, porozmawiać i dostać potrzebną pomoc.</a:t>
            </a:r>
            <a:endParaRPr lang="en-DE" sz="1400" dirty="0"/>
          </a:p>
          <a:p>
            <a:endParaRPr lang="pl-PL" sz="1400" dirty="0"/>
          </a:p>
          <a:p>
            <a:r>
              <a:rPr lang="pl-PL" sz="1400" dirty="0"/>
              <a:t>Dlaczego to ważne?</a:t>
            </a:r>
            <a:br>
              <a:rPr lang="pl-PL" sz="1400" dirty="0"/>
            </a:br>
            <a:r>
              <a:rPr lang="pl-PL" sz="1400" dirty="0"/>
              <a:t>Dzięki działaniom wszystkich wymienionych powyżej dzieci z DMD i ich rodziny nie są sami. Mają wsparcie, mogą liczyć na pomoc i wiedzą, że ktoś troszczy się o ich lepszą przyszłość.</a:t>
            </a:r>
            <a:endParaRPr lang="en-DE" sz="1400" dirty="0"/>
          </a:p>
          <a:p>
            <a:endParaRPr lang="en-DE" sz="1400" dirty="0"/>
          </a:p>
          <a:p>
            <a:r>
              <a:rPr lang="pl-PL" sz="1400" dirty="0"/>
              <a:t>Dzięki temu, że ludzie pomagają i uczą innych, przyszłe dzieci z DMD będą miały większe szanse na zdrowie, wsparcie i radośniejsze życie.</a:t>
            </a:r>
          </a:p>
        </p:txBody>
      </p:sp>
      <p:pic>
        <p:nvPicPr>
          <p:cNvPr id="7" name="Content Placeholder 6" descr="&quot;Dziecko trzyma wstążkę z autyzmem, a dłonie jej taty ją podtrzymują. Wstążka została zrobiona i zaprojektowana przeze mnie&quot;">
            <a:extLst>
              <a:ext uri="{FF2B5EF4-FFF2-40B4-BE49-F238E27FC236}">
                <a16:creationId xmlns:a16="http://schemas.microsoft.com/office/drawing/2014/main" id="{A3580A45-6223-4C34-8D2A-3D9B2643E70D}"/>
              </a:ext>
            </a:extLst>
          </p:cNvPr>
          <p:cNvPicPr>
            <a:picLocks noGrp="1" noChangeAspect="1"/>
          </p:cNvPicPr>
          <p:nvPr>
            <p:ph type="pic" sz="quarter" idx="15"/>
          </p:nvPr>
        </p:nvPicPr>
        <p:blipFill>
          <a:blip r:embed="rId3"/>
          <a:srcRect t="17110" r="1" b="16712"/>
          <a:stretch>
            <a:fillRect/>
          </a:stretch>
        </p:blipFill>
        <p:spPr>
          <a:xfrm>
            <a:off x="6209900" y="10"/>
            <a:ext cx="5982100" cy="5930880"/>
          </a:xfrm>
          <a:prstGeom prst="rect">
            <a:avLst/>
          </a:prstGeom>
          <a:noFill/>
        </p:spPr>
      </p:pic>
      <p:sp>
        <p:nvSpPr>
          <p:cNvPr id="4" name="Date Placeholder 3">
            <a:extLst>
              <a:ext uri="{FF2B5EF4-FFF2-40B4-BE49-F238E27FC236}">
                <a16:creationId xmlns:a16="http://schemas.microsoft.com/office/drawing/2014/main" id="{28AA8672-4615-D45C-24C4-B0B4D77CFD3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0972DFD8-19D4-0680-3E2F-94EAB9B222E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pic>
        <p:nvPicPr>
          <p:cNvPr id="3" name="Picture 2" descr="A black background with white text&#10;&#10;AI-generated content may be incorrect.">
            <a:extLst>
              <a:ext uri="{FF2B5EF4-FFF2-40B4-BE49-F238E27FC236}">
                <a16:creationId xmlns:a16="http://schemas.microsoft.com/office/drawing/2014/main" id="{61CE0229-0A8D-0CDA-71DD-E9E8DCDBD193}"/>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5" name="Footer Placeholder 4">
            <a:extLst>
              <a:ext uri="{FF2B5EF4-FFF2-40B4-BE49-F238E27FC236}">
                <a16:creationId xmlns:a16="http://schemas.microsoft.com/office/drawing/2014/main" id="{322C9033-D579-E530-CA0D-DDA8C0C4F12B}"/>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274078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3ECB-E190-C3A6-AAA5-6FB517145AB6}"/>
              </a:ext>
            </a:extLst>
          </p:cNvPr>
          <p:cNvSpPr>
            <a:spLocks noGrp="1"/>
          </p:cNvSpPr>
          <p:nvPr>
            <p:ph type="title"/>
          </p:nvPr>
        </p:nvSpPr>
        <p:spPr>
          <a:xfrm>
            <a:off x="8374879" y="306106"/>
            <a:ext cx="3273552" cy="1947672"/>
          </a:xfrm>
        </p:spPr>
        <p:txBody>
          <a:bodyPr vert="horz" lIns="91440" tIns="45720" rIns="91440" bIns="45720" rtlCol="0" anchor="b">
            <a:normAutofit/>
          </a:bodyPr>
          <a:lstStyle/>
          <a:p>
            <a:r>
              <a:rPr lang="en-US" sz="2700" b="0" kern="1200" cap="all" baseline="0" dirty="0" err="1">
                <a:latin typeface="+mj-lt"/>
                <a:ea typeface="+mj-ea"/>
                <a:cs typeface="+mj-cs"/>
              </a:rPr>
              <a:t>Przykład</a:t>
            </a:r>
            <a:r>
              <a:rPr lang="en-US" sz="2700" b="0" kern="1200" cap="all" baseline="0" dirty="0">
                <a:latin typeface="+mj-lt"/>
                <a:ea typeface="+mj-ea"/>
                <a:cs typeface="+mj-cs"/>
              </a:rPr>
              <a:t> SMA – </a:t>
            </a:r>
            <a:r>
              <a:rPr lang="en-US" sz="2700" b="0" kern="1200" cap="all" baseline="0" dirty="0" err="1">
                <a:latin typeface="+mj-lt"/>
                <a:ea typeface="+mj-ea"/>
                <a:cs typeface="+mj-cs"/>
              </a:rPr>
              <a:t>sukces</a:t>
            </a:r>
            <a:r>
              <a:rPr lang="en-US" sz="2700" b="0" kern="1200" cap="all" baseline="0" dirty="0">
                <a:latin typeface="+mj-lt"/>
                <a:ea typeface="+mj-ea"/>
                <a:cs typeface="+mj-cs"/>
              </a:rPr>
              <a:t> </a:t>
            </a:r>
            <a:r>
              <a:rPr lang="en-US" sz="2700" b="0" kern="1200" cap="all" baseline="0" dirty="0" err="1">
                <a:latin typeface="+mj-lt"/>
                <a:ea typeface="+mj-ea"/>
                <a:cs typeface="+mj-cs"/>
              </a:rPr>
              <a:t>terapii</a:t>
            </a:r>
            <a:r>
              <a:rPr lang="en-US" sz="2700" b="0" kern="1200" cap="all" baseline="0" dirty="0">
                <a:latin typeface="+mj-lt"/>
                <a:ea typeface="+mj-ea"/>
                <a:cs typeface="+mj-cs"/>
              </a:rPr>
              <a:t> </a:t>
            </a:r>
            <a:r>
              <a:rPr lang="en-US" sz="2700" b="0" kern="1200" cap="all" baseline="0" dirty="0" err="1">
                <a:latin typeface="+mj-lt"/>
                <a:ea typeface="+mj-ea"/>
                <a:cs typeface="+mj-cs"/>
              </a:rPr>
              <a:t>genowej</a:t>
            </a:r>
            <a:r>
              <a:rPr lang="en-US" sz="2700" b="0" kern="1200" cap="all" baseline="0" dirty="0">
                <a:latin typeface="+mj-lt"/>
                <a:ea typeface="+mj-ea"/>
                <a:cs typeface="+mj-cs"/>
              </a:rPr>
              <a:t> </a:t>
            </a:r>
            <a:br>
              <a:rPr lang="en-DE" sz="2700" b="0" kern="1200" cap="all" baseline="0" dirty="0">
                <a:latin typeface="+mj-lt"/>
                <a:ea typeface="+mj-ea"/>
                <a:cs typeface="+mj-cs"/>
              </a:rPr>
            </a:br>
            <a:r>
              <a:rPr lang="en-US" sz="2700" b="0" kern="1200" cap="all" baseline="0" dirty="0">
                <a:latin typeface="+mj-lt"/>
                <a:ea typeface="+mj-ea"/>
                <a:cs typeface="+mj-cs"/>
              </a:rPr>
              <a:t>w </a:t>
            </a:r>
            <a:r>
              <a:rPr lang="en-US" sz="2700" b="0" kern="1200" cap="all" baseline="0" dirty="0" err="1">
                <a:latin typeface="+mj-lt"/>
                <a:ea typeface="+mj-ea"/>
                <a:cs typeface="+mj-cs"/>
              </a:rPr>
              <a:t>Polsce</a:t>
            </a:r>
            <a:r>
              <a:rPr lang="en-US" sz="2700" b="0" kern="1200" cap="all" baseline="0" dirty="0">
                <a:latin typeface="+mj-lt"/>
                <a:ea typeface="+mj-ea"/>
                <a:cs typeface="+mj-cs"/>
              </a:rPr>
              <a:t> </a:t>
            </a:r>
            <a:br>
              <a:rPr lang="en-DE" sz="2700" b="0" kern="1200" cap="all" baseline="0" dirty="0">
                <a:latin typeface="+mj-lt"/>
                <a:ea typeface="+mj-ea"/>
                <a:cs typeface="+mj-cs"/>
              </a:rPr>
            </a:br>
            <a:r>
              <a:rPr lang="en-US" sz="2700" b="0" kern="1200" cap="all" baseline="0" dirty="0" err="1">
                <a:latin typeface="+mj-lt"/>
                <a:ea typeface="+mj-ea"/>
                <a:cs typeface="+mj-cs"/>
              </a:rPr>
              <a:t>i</a:t>
            </a:r>
            <a:r>
              <a:rPr lang="en-US" sz="2700" b="0" kern="1200" cap="all" baseline="0" dirty="0">
                <a:latin typeface="+mj-lt"/>
                <a:ea typeface="+mj-ea"/>
                <a:cs typeface="+mj-cs"/>
              </a:rPr>
              <a:t> </a:t>
            </a:r>
            <a:r>
              <a:rPr lang="en-US" sz="2700" b="0" kern="1200" cap="all" baseline="0" dirty="0" err="1">
                <a:latin typeface="+mj-lt"/>
                <a:ea typeface="+mj-ea"/>
                <a:cs typeface="+mj-cs"/>
              </a:rPr>
              <a:t>na</a:t>
            </a:r>
            <a:r>
              <a:rPr lang="en-US" sz="2700" b="0" kern="1200" cap="all" baseline="0" dirty="0">
                <a:latin typeface="+mj-lt"/>
                <a:ea typeface="+mj-ea"/>
                <a:cs typeface="+mj-cs"/>
              </a:rPr>
              <a:t> </a:t>
            </a:r>
            <a:r>
              <a:rPr lang="en-US" sz="2700" b="0" kern="1200" cap="all" baseline="0" dirty="0" err="1">
                <a:latin typeface="+mj-lt"/>
                <a:ea typeface="+mj-ea"/>
                <a:cs typeface="+mj-cs"/>
              </a:rPr>
              <a:t>świecie</a:t>
            </a:r>
            <a:endParaRPr lang="en-US" sz="2700" b="0" kern="1200" cap="all" baseline="0" dirty="0">
              <a:latin typeface="+mj-lt"/>
              <a:ea typeface="+mj-ea"/>
              <a:cs typeface="+mj-cs"/>
            </a:endParaRPr>
          </a:p>
        </p:txBody>
      </p:sp>
      <p:pic>
        <p:nvPicPr>
          <p:cNvPr id="7" name="Content Placeholder 6" descr="Zbliżenie na spiralne cząsteczki DNA">
            <a:extLst>
              <a:ext uri="{FF2B5EF4-FFF2-40B4-BE49-F238E27FC236}">
                <a16:creationId xmlns:a16="http://schemas.microsoft.com/office/drawing/2014/main" id="{335F20E9-3697-46E4-8F10-58E727EDD918}"/>
              </a:ext>
            </a:extLst>
          </p:cNvPr>
          <p:cNvPicPr>
            <a:picLocks noGrp="1" noChangeAspect="1"/>
          </p:cNvPicPr>
          <p:nvPr>
            <p:ph type="pic" sz="quarter" idx="15"/>
          </p:nvPr>
        </p:nvPicPr>
        <p:blipFill>
          <a:blip r:embed="rId3"/>
          <a:srcRect l="1221" r="8128" b="-2"/>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03DC49EC-C80C-4FD3-A40F-7EF6D8F9369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74879" y="2383970"/>
            <a:ext cx="3273552" cy="4015181"/>
          </a:xfrm>
          <a:prstGeom prst="rect">
            <a:avLst/>
          </a:prstGeom>
        </p:spPr>
        <p:txBody>
          <a:bodyPr>
            <a:normAutofit/>
          </a:bodyPr>
          <a:lstStyle/>
          <a:p>
            <a:r>
              <a:rPr lang="pl-PL" sz="1400" dirty="0"/>
              <a:t>Naszym wzorem są rodzice dzieci chorych na SMA, którzy pokazali, jak wspólnie można walczyć o lepszą przyszłość dla swoich dzieci. </a:t>
            </a:r>
            <a:endParaRPr lang="en-DE" sz="1400" dirty="0"/>
          </a:p>
          <a:p>
            <a:endParaRPr lang="en-DE" sz="1400" dirty="0"/>
          </a:p>
          <a:p>
            <a:r>
              <a:rPr lang="pl-PL" sz="1400" dirty="0"/>
              <a:t>Metody leczenia SMA inspirują naukowców do tworzenia nowych terapii genowych dla dystrofii mięśniowej Duchenne’a, co podnosi nadzieję pacjentów na skuteczniejsze leczenie w przyszłości.</a:t>
            </a:r>
            <a:endParaRPr lang="en-DE" sz="1400" dirty="0"/>
          </a:p>
          <a:p>
            <a:endParaRPr lang="en-DE" sz="1400" dirty="0"/>
          </a:p>
          <a:p>
            <a:r>
              <a:rPr lang="pl-PL" sz="1400" dirty="0"/>
              <a:t>Sukces terapii genowej w leczeniu SMA daje nadzieję, że podobne metody będą mogły pomóc także dzieciom z DMD. </a:t>
            </a:r>
            <a:endParaRPr lang="en-DE" sz="1400" dirty="0"/>
          </a:p>
          <a:p>
            <a:endParaRPr lang="pl-PL" sz="1400" dirty="0"/>
          </a:p>
        </p:txBody>
      </p:sp>
      <p:sp>
        <p:nvSpPr>
          <p:cNvPr id="4" name="Date Placeholder 3">
            <a:extLst>
              <a:ext uri="{FF2B5EF4-FFF2-40B4-BE49-F238E27FC236}">
                <a16:creationId xmlns:a16="http://schemas.microsoft.com/office/drawing/2014/main" id="{C16E78DE-2643-12A2-3483-0BE2B85585F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954A58C1-9D36-D515-A92E-D2B97F3D49D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27</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78915EEC-05D2-9E14-14FF-74B5E1DC592B}"/>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0" name="Footer Placeholder 4">
            <a:extLst>
              <a:ext uri="{FF2B5EF4-FFF2-40B4-BE49-F238E27FC236}">
                <a16:creationId xmlns:a16="http://schemas.microsoft.com/office/drawing/2014/main" id="{F1EBB229-3AA7-B8A2-E446-7C9EDC4CE219}"/>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853455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8640-4B26-5D66-3E7B-D31523440DF3}"/>
              </a:ext>
            </a:extLst>
          </p:cNvPr>
          <p:cNvSpPr>
            <a:spLocks noGrp="1"/>
          </p:cNvSpPr>
          <p:nvPr>
            <p:ph type="title"/>
          </p:nvPr>
        </p:nvSpPr>
        <p:spPr>
          <a:xfrm>
            <a:off x="429768" y="108858"/>
            <a:ext cx="7614775" cy="1109908"/>
          </a:xfrm>
        </p:spPr>
        <p:txBody>
          <a:bodyPr anchor="b">
            <a:normAutofit/>
          </a:bodyPr>
          <a:lstStyle/>
          <a:p>
            <a:r>
              <a:rPr lang="pl-PL" dirty="0"/>
              <a:t>Fundacja </a:t>
            </a:r>
            <a:br>
              <a:rPr lang="en-DE" dirty="0"/>
            </a:br>
            <a:r>
              <a:rPr lang="pl-PL" dirty="0"/>
              <a:t>„Razem przeciw DMD”</a:t>
            </a:r>
            <a:endParaRPr lang="en-GB" dirty="0"/>
          </a:p>
        </p:txBody>
      </p:sp>
      <p:sp>
        <p:nvSpPr>
          <p:cNvPr id="3" name="Content Placeholder 2">
            <a:extLst>
              <a:ext uri="{FF2B5EF4-FFF2-40B4-BE49-F238E27FC236}">
                <a16:creationId xmlns:a16="http://schemas.microsoft.com/office/drawing/2014/main" id="{9059F514-0687-2C0C-E28F-5DFF3E3FA138}"/>
              </a:ext>
            </a:extLst>
          </p:cNvPr>
          <p:cNvSpPr>
            <a:spLocks noGrp="1"/>
          </p:cNvSpPr>
          <p:nvPr>
            <p:ph sz="quarter" idx="14"/>
          </p:nvPr>
        </p:nvSpPr>
        <p:spPr>
          <a:xfrm>
            <a:off x="429768" y="1426029"/>
            <a:ext cx="6135624" cy="4892475"/>
          </a:xfrm>
        </p:spPr>
        <p:txBody>
          <a:bodyPr>
            <a:normAutofit/>
          </a:bodyPr>
          <a:lstStyle/>
          <a:p>
            <a:pPr marL="0" indent="0">
              <a:lnSpc>
                <a:spcPct val="110000"/>
              </a:lnSpc>
              <a:buNone/>
            </a:pPr>
            <a:r>
              <a:rPr lang="pl-PL" sz="1600" dirty="0"/>
              <a:t>Aby ta nadzieja mogła stać się rzeczywistością, działają fundacje wspierające dzieci z DMD i ich rodziny. </a:t>
            </a:r>
            <a:r>
              <a:rPr lang="pl-PL" sz="1500" dirty="0"/>
              <a:t>Przykładem </a:t>
            </a:r>
            <a:r>
              <a:rPr lang="en-DE" sz="1500" dirty="0" err="1"/>
              <a:t>jednej</a:t>
            </a:r>
            <a:r>
              <a:rPr lang="en-DE" sz="1500" dirty="0"/>
              <a:t> z</a:t>
            </a:r>
            <a:r>
              <a:rPr lang="pl-PL" sz="1500" dirty="0"/>
              <a:t> fundacji</a:t>
            </a:r>
            <a:r>
              <a:rPr lang="en-DE" sz="1500" dirty="0"/>
              <a:t> </a:t>
            </a:r>
            <a:r>
              <a:rPr lang="en-DE" sz="1500" dirty="0" err="1"/>
              <a:t>na</a:t>
            </a:r>
            <a:r>
              <a:rPr lang="en-DE" sz="1500" dirty="0"/>
              <a:t> </a:t>
            </a:r>
            <a:r>
              <a:rPr lang="en-DE" sz="1500" dirty="0" err="1"/>
              <a:t>rzecz</a:t>
            </a:r>
            <a:r>
              <a:rPr lang="en-DE" sz="1500" dirty="0"/>
              <a:t> </a:t>
            </a:r>
            <a:r>
              <a:rPr lang="en-DE" sz="1500" dirty="0" err="1"/>
              <a:t>dzieci</a:t>
            </a:r>
            <a:r>
              <a:rPr lang="en-DE" sz="1500" dirty="0"/>
              <a:t> z DMD</a:t>
            </a:r>
            <a:r>
              <a:rPr lang="pl-PL" sz="1500" dirty="0"/>
              <a:t> jest </a:t>
            </a:r>
            <a:r>
              <a:rPr lang="en-DE" sz="1500" dirty="0" err="1"/>
              <a:t>fundacja</a:t>
            </a:r>
            <a:r>
              <a:rPr lang="en-DE" sz="1500" dirty="0"/>
              <a:t> </a:t>
            </a:r>
            <a:r>
              <a:rPr lang="pl-PL" sz="1500" dirty="0"/>
              <a:t>„Razem przeciw DMD</a:t>
            </a:r>
            <a:r>
              <a:rPr lang="en-DE" sz="1500" dirty="0"/>
              <a:t>”. Z</a:t>
            </a:r>
            <a:r>
              <a:rPr lang="pl-PL" sz="1500" dirty="0"/>
              <a:t>ałożyli </a:t>
            </a:r>
            <a:r>
              <a:rPr lang="en-DE" sz="1500" dirty="0"/>
              <a:t>j</a:t>
            </a:r>
            <a:r>
              <a:rPr lang="en-GB" sz="1500" dirty="0"/>
              <a:t>ą</a:t>
            </a:r>
            <a:r>
              <a:rPr lang="en-DE" sz="1500" dirty="0"/>
              <a:t> </a:t>
            </a:r>
            <a:r>
              <a:rPr lang="pl-PL" sz="1500" dirty="0"/>
              <a:t>rodzice dzieci chorych na DMD, bo sami najlepiej wiedzą, jak wygląda życie z tą chorobą i z jakimi trudnościami trzeba się mierzyć. </a:t>
            </a:r>
            <a:endParaRPr lang="en-DE" sz="1500" dirty="0"/>
          </a:p>
          <a:p>
            <a:pPr marL="0" indent="0">
              <a:lnSpc>
                <a:spcPct val="110000"/>
              </a:lnSpc>
              <a:buNone/>
            </a:pPr>
            <a:r>
              <a:rPr lang="en-DE" sz="1500" b="1" dirty="0"/>
              <a:t>Co </a:t>
            </a:r>
            <a:r>
              <a:rPr lang="en-DE" sz="1500" b="1" dirty="0" err="1"/>
              <a:t>robi</a:t>
            </a:r>
            <a:r>
              <a:rPr lang="en-DE" sz="1500" b="1" dirty="0"/>
              <a:t> </a:t>
            </a:r>
            <a:r>
              <a:rPr lang="en-DE" sz="1500" b="1" dirty="0" err="1"/>
              <a:t>nasza</a:t>
            </a:r>
            <a:r>
              <a:rPr lang="en-DE" sz="1500" b="1" dirty="0"/>
              <a:t> </a:t>
            </a:r>
            <a:r>
              <a:rPr lang="en-DE" sz="1500" b="1" dirty="0" err="1"/>
              <a:t>fundacja</a:t>
            </a:r>
            <a:r>
              <a:rPr lang="en-DE" sz="1500" b="1" dirty="0"/>
              <a:t>? M.in:</a:t>
            </a:r>
          </a:p>
          <a:p>
            <a:pPr>
              <a:lnSpc>
                <a:spcPct val="110000"/>
              </a:lnSpc>
            </a:pPr>
            <a:r>
              <a:rPr lang="en-DE" sz="1500" dirty="0"/>
              <a:t>p</a:t>
            </a:r>
            <a:r>
              <a:rPr lang="pl-PL" sz="1500" dirty="0"/>
              <a:t>rowadzi różne </a:t>
            </a:r>
            <a:r>
              <a:rPr lang="en-DE" sz="1500" dirty="0"/>
              <a:t>d</a:t>
            </a:r>
            <a:r>
              <a:rPr lang="pl-PL" sz="1500" dirty="0"/>
              <a:t>ziałania edukacyjne </a:t>
            </a:r>
            <a:r>
              <a:rPr lang="en-DE" sz="1500" dirty="0" err="1"/>
              <a:t>i</a:t>
            </a:r>
            <a:r>
              <a:rPr lang="en-DE" sz="1500" dirty="0"/>
              <a:t> </a:t>
            </a:r>
            <a:r>
              <a:rPr lang="pl-PL" sz="1500" dirty="0"/>
              <a:t>akcje</a:t>
            </a:r>
            <a:r>
              <a:rPr lang="en-DE" sz="1500" dirty="0"/>
              <a:t>, </a:t>
            </a:r>
            <a:r>
              <a:rPr lang="pl-PL" sz="1500" dirty="0"/>
              <a:t>które pokazują innym ludziom, z czym mierzą się dzieci z DMD – dzięki temu więcej osób rozumie, jak ważna jest pomoc i akceptacja</a:t>
            </a:r>
            <a:r>
              <a:rPr lang="en-DE" sz="1500" dirty="0"/>
              <a:t>,</a:t>
            </a:r>
          </a:p>
          <a:p>
            <a:pPr>
              <a:lnSpc>
                <a:spcPct val="110000"/>
              </a:lnSpc>
            </a:pPr>
            <a:r>
              <a:rPr lang="en-DE" sz="1500" dirty="0"/>
              <a:t>o</a:t>
            </a:r>
            <a:r>
              <a:rPr lang="pl-PL" sz="1500" dirty="0"/>
              <a:t>rganizuje spotkania, na których dzieci i rodziny mogą się poznać, porozmawiać i wspierać nawzajem</a:t>
            </a:r>
            <a:r>
              <a:rPr lang="en-DE" sz="1500" dirty="0"/>
              <a:t>,</a:t>
            </a:r>
          </a:p>
          <a:p>
            <a:pPr>
              <a:lnSpc>
                <a:spcPct val="110000"/>
              </a:lnSpc>
            </a:pPr>
            <a:r>
              <a:rPr lang="pl-PL" sz="1500" dirty="0"/>
              <a:t>spotyka się także z politykami i ważnymi osobami w rządzie, żeby przekonać ich, jak bardzo potrzebne są pieniądze na nowoczesne terapie i leki dla dzieci z DMD. Dzięki temu dzieci mają szansę na lepsze leczenie i dłuższe życie</a:t>
            </a:r>
            <a:r>
              <a:rPr lang="en-DE" sz="1500" dirty="0"/>
              <a:t>.</a:t>
            </a:r>
            <a:endParaRPr lang="en-GB" sz="1500" dirty="0"/>
          </a:p>
        </p:txBody>
      </p:sp>
      <p:pic>
        <p:nvPicPr>
          <p:cNvPr id="5" name="Content Placeholder 6" descr="Przyjaciele wyrażający pracę zespołową podczas usuwania śmieci z parku">
            <a:extLst>
              <a:ext uri="{FF2B5EF4-FFF2-40B4-BE49-F238E27FC236}">
                <a16:creationId xmlns:a16="http://schemas.microsoft.com/office/drawing/2014/main" id="{22DA9191-D8D4-4CCE-E0F4-E235A2303101}"/>
              </a:ext>
            </a:extLst>
          </p:cNvPr>
          <p:cNvPicPr>
            <a:picLocks noChangeAspect="1"/>
          </p:cNvPicPr>
          <p:nvPr/>
        </p:nvPicPr>
        <p:blipFill>
          <a:blip r:embed="rId2"/>
          <a:srcRect t="1882" r="-3" b="9839"/>
          <a:stretch>
            <a:fillRect/>
          </a:stretch>
        </p:blipFill>
        <p:spPr>
          <a:xfrm>
            <a:off x="7353304" y="10"/>
            <a:ext cx="4838696" cy="639914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noFill/>
        </p:spPr>
      </p:pic>
      <p:sp>
        <p:nvSpPr>
          <p:cNvPr id="4" name="Date Placeholder 3">
            <a:extLst>
              <a:ext uri="{FF2B5EF4-FFF2-40B4-BE49-F238E27FC236}">
                <a16:creationId xmlns:a16="http://schemas.microsoft.com/office/drawing/2014/main" id="{6457A3E8-F296-77BB-718D-5193FAB959B0}"/>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08FB7561-B604-3034-3522-F4C9197CF4E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28</a:t>
            </a:fld>
            <a:endParaRPr lang="en-US"/>
          </a:p>
        </p:txBody>
      </p:sp>
      <p:pic>
        <p:nvPicPr>
          <p:cNvPr id="10" name="Picture 9" descr="A black background with white text&#10;&#10;AI-generated content may be incorrect.">
            <a:extLst>
              <a:ext uri="{FF2B5EF4-FFF2-40B4-BE49-F238E27FC236}">
                <a16:creationId xmlns:a16="http://schemas.microsoft.com/office/drawing/2014/main" id="{0423A442-B5AC-737E-944A-94ABDC1A5893}"/>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2" name="Footer Placeholder 4">
            <a:extLst>
              <a:ext uri="{FF2B5EF4-FFF2-40B4-BE49-F238E27FC236}">
                <a16:creationId xmlns:a16="http://schemas.microsoft.com/office/drawing/2014/main" id="{261F0D22-DF0B-279F-CE00-341D5223A329}"/>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070935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0926-AF4C-97EA-711C-6D55A0D07069}"/>
              </a:ext>
            </a:extLst>
          </p:cNvPr>
          <p:cNvSpPr>
            <a:spLocks noGrp="1"/>
          </p:cNvSpPr>
          <p:nvPr>
            <p:ph type="title"/>
          </p:nvPr>
        </p:nvSpPr>
        <p:spPr>
          <a:xfrm>
            <a:off x="429768" y="429768"/>
            <a:ext cx="10890374" cy="1627632"/>
          </a:xfrm>
        </p:spPr>
        <p:txBody>
          <a:bodyPr anchor="t">
            <a:normAutofit/>
          </a:bodyPr>
          <a:lstStyle/>
          <a:p>
            <a:r>
              <a:rPr lang="pl-PL" dirty="0"/>
              <a:t>Dziękujemy, że nas wysłuchaliście!</a:t>
            </a:r>
            <a:endParaRPr lang="en-GB" dirty="0"/>
          </a:p>
        </p:txBody>
      </p:sp>
      <p:sp>
        <p:nvSpPr>
          <p:cNvPr id="4" name="Date Placeholder 3">
            <a:extLst>
              <a:ext uri="{FF2B5EF4-FFF2-40B4-BE49-F238E27FC236}">
                <a16:creationId xmlns:a16="http://schemas.microsoft.com/office/drawing/2014/main" id="{884DD452-C9EF-90EA-53E7-72B0C245239F}"/>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F7254398-327F-3DB1-5124-FB4EA94036FC}"/>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29</a:t>
            </a:fld>
            <a:endParaRPr lang="en-US"/>
          </a:p>
        </p:txBody>
      </p:sp>
      <p:sp>
        <p:nvSpPr>
          <p:cNvPr id="8" name="Content Placeholder 7">
            <a:extLst>
              <a:ext uri="{FF2B5EF4-FFF2-40B4-BE49-F238E27FC236}">
                <a16:creationId xmlns:a16="http://schemas.microsoft.com/office/drawing/2014/main" id="{9BCF789E-8607-AED3-9F9F-73323632A61C}"/>
              </a:ext>
            </a:extLst>
          </p:cNvPr>
          <p:cNvSpPr>
            <a:spLocks noGrp="1"/>
          </p:cNvSpPr>
          <p:nvPr>
            <p:ph sz="quarter" idx="13"/>
          </p:nvPr>
        </p:nvSpPr>
        <p:spPr>
          <a:xfrm>
            <a:off x="549511" y="2284694"/>
            <a:ext cx="10890374" cy="2834640"/>
          </a:xfrm>
        </p:spPr>
        <p:txBody>
          <a:bodyPr/>
          <a:lstStyle/>
          <a:p>
            <a:pPr marL="0" indent="0">
              <a:buNone/>
            </a:pPr>
            <a:br>
              <a:rPr lang="pl-PL" dirty="0"/>
            </a:br>
            <a:r>
              <a:rPr lang="pl-PL" dirty="0"/>
              <a:t>Pamiętajcie, że razem możemy zmieniać przyszłość na lepszą. Każda pomoc, uśmiech i dobre słowo się liczą. Dzięki Wam życie chłopców z DMD może stać się pełne nadziei i radości.</a:t>
            </a:r>
            <a:endParaRPr lang="en-GB" dirty="0"/>
          </a:p>
        </p:txBody>
      </p:sp>
      <p:pic>
        <p:nvPicPr>
          <p:cNvPr id="9" name="Picture 8" descr="A black background with white text&#10;&#10;AI-generated content may be incorrect.">
            <a:extLst>
              <a:ext uri="{FF2B5EF4-FFF2-40B4-BE49-F238E27FC236}">
                <a16:creationId xmlns:a16="http://schemas.microsoft.com/office/drawing/2014/main" id="{E4A8BD68-D0E9-F093-215F-CE2613EB452C}"/>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1" name="Footer Placeholder 4">
            <a:extLst>
              <a:ext uri="{FF2B5EF4-FFF2-40B4-BE49-F238E27FC236}">
                <a16:creationId xmlns:a16="http://schemas.microsoft.com/office/drawing/2014/main" id="{E1E3EE45-F39E-772B-367D-3FCFE5CA97E2}"/>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634804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188A0-0356-FF99-8596-36CF86839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F299A-8F9C-723C-FA32-E90EC8D6D31E}"/>
              </a:ext>
            </a:extLst>
          </p:cNvPr>
          <p:cNvSpPr>
            <a:spLocks noGrp="1"/>
          </p:cNvSpPr>
          <p:nvPr>
            <p:ph type="title"/>
          </p:nvPr>
        </p:nvSpPr>
        <p:spPr>
          <a:xfrm>
            <a:off x="429767" y="640080"/>
            <a:ext cx="4338176" cy="3621024"/>
          </a:xfrm>
        </p:spPr>
        <p:txBody>
          <a:bodyPr anchor="t">
            <a:normAutofit/>
          </a:bodyPr>
          <a:lstStyle/>
          <a:p>
            <a:r>
              <a:rPr lang="en-US" sz="2800" dirty="0"/>
              <a:t>Z</a:t>
            </a:r>
            <a:r>
              <a:rPr lang="en-DE" sz="2800" dirty="0"/>
              <a:t>ASTAN</a:t>
            </a:r>
            <a:r>
              <a:rPr lang="en-GB" sz="2800" dirty="0"/>
              <a:t>Ó</a:t>
            </a:r>
            <a:r>
              <a:rPr lang="en-DE" sz="2800" dirty="0"/>
              <a:t>WMY SI</a:t>
            </a:r>
            <a:r>
              <a:rPr lang="en-GB" sz="2800" dirty="0"/>
              <a:t>Ę</a:t>
            </a:r>
            <a:r>
              <a:rPr lang="en-DE" sz="2800" dirty="0"/>
              <a:t>...</a:t>
            </a:r>
            <a:br>
              <a:rPr lang="en-DE" sz="2800" dirty="0"/>
            </a:br>
            <a:br>
              <a:rPr lang="en-DE" sz="2800" dirty="0"/>
            </a:br>
            <a:r>
              <a:rPr lang="en-DE" sz="2800" dirty="0"/>
              <a:t>CO SPRAWIA, </a:t>
            </a:r>
            <a:r>
              <a:rPr lang="en-GB" sz="2800" dirty="0"/>
              <a:t>Ż</a:t>
            </a:r>
            <a:r>
              <a:rPr lang="en-DE" sz="2800" dirty="0"/>
              <a:t>E MO</a:t>
            </a:r>
            <a:r>
              <a:rPr lang="en-GB" sz="2800" dirty="0"/>
              <a:t>Ż</a:t>
            </a:r>
            <a:r>
              <a:rPr lang="en-DE" sz="2800" dirty="0"/>
              <a:t>EMY BIEGA</a:t>
            </a:r>
            <a:r>
              <a:rPr lang="en-GB" sz="2800" dirty="0"/>
              <a:t>Ć</a:t>
            </a:r>
            <a:r>
              <a:rPr lang="en-DE" sz="2800" dirty="0"/>
              <a:t>, SKAKA</a:t>
            </a:r>
            <a:r>
              <a:rPr lang="en-GB" sz="2800" dirty="0"/>
              <a:t>Ć</a:t>
            </a:r>
            <a:r>
              <a:rPr lang="en-DE" sz="2800" dirty="0"/>
              <a:t> </a:t>
            </a:r>
            <a:r>
              <a:rPr lang="en-DE" sz="2800" dirty="0" err="1"/>
              <a:t>i</a:t>
            </a:r>
            <a:r>
              <a:rPr lang="en-DE" sz="2800" dirty="0"/>
              <a:t> WSPINA</a:t>
            </a:r>
            <a:r>
              <a:rPr lang="en-GB" sz="2800" dirty="0"/>
              <a:t>Ć</a:t>
            </a:r>
            <a:r>
              <a:rPr lang="en-DE" sz="2800" dirty="0"/>
              <a:t> SI</a:t>
            </a:r>
            <a:r>
              <a:rPr lang="en-GB" sz="2800" dirty="0"/>
              <a:t>Ę</a:t>
            </a:r>
            <a:r>
              <a:rPr lang="en-DE" sz="2800" dirty="0"/>
              <a:t> PO DRABINKACH?</a:t>
            </a:r>
            <a:endParaRPr lang="en-GB" sz="2800" dirty="0"/>
          </a:p>
        </p:txBody>
      </p:sp>
      <p:pic>
        <p:nvPicPr>
          <p:cNvPr id="3" name="Content Placeholder 3" descr="Dzieci świętujące na boisku">
            <a:extLst>
              <a:ext uri="{FF2B5EF4-FFF2-40B4-BE49-F238E27FC236}">
                <a16:creationId xmlns:a16="http://schemas.microsoft.com/office/drawing/2014/main" id="{1EEF0AA3-48AB-8197-F52C-4FCA494B510A}"/>
              </a:ext>
            </a:extLst>
          </p:cNvPr>
          <p:cNvPicPr>
            <a:picLocks noChangeAspect="1"/>
          </p:cNvPicPr>
          <p:nvPr/>
        </p:nvPicPr>
        <p:blipFill>
          <a:blip r:embed="rId3"/>
          <a:srcRect l="8254" r="8256" b="1"/>
          <a:stretch>
            <a:fillRect/>
          </a:stretch>
        </p:blipFill>
        <p:spPr>
          <a:xfrm>
            <a:off x="5032248" y="0"/>
            <a:ext cx="7159752" cy="5724144"/>
          </a:xfrm>
          <a:prstGeom prst="rect">
            <a:avLst/>
          </a:prstGeom>
          <a:noFill/>
        </p:spPr>
      </p:pic>
      <p:sp>
        <p:nvSpPr>
          <p:cNvPr id="4" name="Date Placeholder 3">
            <a:extLst>
              <a:ext uri="{FF2B5EF4-FFF2-40B4-BE49-F238E27FC236}">
                <a16:creationId xmlns:a16="http://schemas.microsoft.com/office/drawing/2014/main" id="{220CCEC2-9AA2-D886-9DC8-034CCAE4BC8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C7DB84FB-CFBD-6B30-583E-1A93084E668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pic>
        <p:nvPicPr>
          <p:cNvPr id="10" name="Picture 9" descr="A black background with white text&#10;&#10;AI-generated content may be incorrect.">
            <a:extLst>
              <a:ext uri="{FF2B5EF4-FFF2-40B4-BE49-F238E27FC236}">
                <a16:creationId xmlns:a16="http://schemas.microsoft.com/office/drawing/2014/main" id="{43B1A102-25D5-A5EF-FF60-E4D25AC3635B}"/>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2" name="Footer Placeholder 4">
            <a:extLst>
              <a:ext uri="{FF2B5EF4-FFF2-40B4-BE49-F238E27FC236}">
                <a16:creationId xmlns:a16="http://schemas.microsoft.com/office/drawing/2014/main" id="{CA772427-9057-D924-19B8-7260A9B2A6B4}"/>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111509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1B23-FA84-D186-EC74-C93E2037AD2D}"/>
              </a:ext>
            </a:extLst>
          </p:cNvPr>
          <p:cNvSpPr>
            <a:spLocks noGrp="1"/>
          </p:cNvSpPr>
          <p:nvPr>
            <p:ph type="title"/>
          </p:nvPr>
        </p:nvSpPr>
        <p:spPr>
          <a:xfrm>
            <a:off x="429766" y="390088"/>
            <a:ext cx="5100177" cy="1757505"/>
          </a:xfrm>
        </p:spPr>
        <p:txBody>
          <a:bodyPr vert="horz" lIns="91440" tIns="45720" rIns="91440" bIns="45720" rtlCol="0" anchor="t">
            <a:normAutofit/>
          </a:bodyPr>
          <a:lstStyle/>
          <a:p>
            <a:r>
              <a:rPr lang="en-US" b="0" kern="1200" cap="all" baseline="0" dirty="0">
                <a:latin typeface="+mj-lt"/>
                <a:ea typeface="+mj-ea"/>
                <a:cs typeface="+mj-cs"/>
              </a:rPr>
              <a:t>Jakie </a:t>
            </a:r>
            <a:r>
              <a:rPr lang="en-US" b="0" kern="1200" cap="all" baseline="0" dirty="0" err="1">
                <a:latin typeface="+mj-lt"/>
                <a:ea typeface="+mj-ea"/>
                <a:cs typeface="+mj-cs"/>
              </a:rPr>
              <a:t>funkcje</a:t>
            </a:r>
            <a:r>
              <a:rPr lang="en-US" b="0" kern="1200" cap="all" baseline="0" dirty="0">
                <a:latin typeface="+mj-lt"/>
                <a:ea typeface="+mj-ea"/>
                <a:cs typeface="+mj-cs"/>
              </a:rPr>
              <a:t> </a:t>
            </a:r>
            <a:r>
              <a:rPr lang="en-US" b="0" kern="1200" cap="all" baseline="0" dirty="0" err="1">
                <a:latin typeface="+mj-lt"/>
                <a:ea typeface="+mj-ea"/>
                <a:cs typeface="+mj-cs"/>
              </a:rPr>
              <a:t>pełnią</a:t>
            </a:r>
            <a:r>
              <a:rPr lang="en-US" b="0" kern="1200" cap="all" baseline="0" dirty="0">
                <a:latin typeface="+mj-lt"/>
                <a:ea typeface="+mj-ea"/>
                <a:cs typeface="+mj-cs"/>
              </a:rPr>
              <a:t> </a:t>
            </a:r>
            <a:r>
              <a:rPr lang="en-US" b="0" kern="1200" cap="all" baseline="0" dirty="0" err="1">
                <a:latin typeface="+mj-lt"/>
                <a:ea typeface="+mj-ea"/>
                <a:cs typeface="+mj-cs"/>
              </a:rPr>
              <a:t>mięśnie</a:t>
            </a:r>
            <a:r>
              <a:rPr lang="en-US" b="0" kern="1200" cap="all" baseline="0" dirty="0">
                <a:latin typeface="+mj-lt"/>
                <a:ea typeface="+mj-ea"/>
                <a:cs typeface="+mj-cs"/>
              </a:rPr>
              <a:t> w </a:t>
            </a:r>
            <a:r>
              <a:rPr lang="en-US" b="0" kern="1200" cap="all" baseline="0" dirty="0" err="1">
                <a:latin typeface="+mj-lt"/>
                <a:ea typeface="+mj-ea"/>
                <a:cs typeface="+mj-cs"/>
              </a:rPr>
              <a:t>naszym</a:t>
            </a:r>
            <a:r>
              <a:rPr lang="en-US" b="0" kern="1200" cap="all" baseline="0" dirty="0">
                <a:latin typeface="+mj-lt"/>
                <a:ea typeface="+mj-ea"/>
                <a:cs typeface="+mj-cs"/>
              </a:rPr>
              <a:t> </a:t>
            </a:r>
            <a:r>
              <a:rPr lang="en-US" b="0" kern="1200" cap="all" baseline="0" dirty="0" err="1">
                <a:latin typeface="+mj-lt"/>
                <a:ea typeface="+mj-ea"/>
                <a:cs typeface="+mj-cs"/>
              </a:rPr>
              <a:t>ciele</a:t>
            </a:r>
            <a:r>
              <a:rPr lang="en-DE" b="0" kern="1200" cap="all" baseline="0" dirty="0">
                <a:latin typeface="+mj-lt"/>
                <a:ea typeface="+mj-ea"/>
                <a:cs typeface="+mj-cs"/>
              </a:rPr>
              <a:t>?</a:t>
            </a:r>
            <a:endParaRPr lang="en-US" b="0" kern="1200" cap="all" baseline="0" dirty="0">
              <a:latin typeface="+mj-lt"/>
              <a:ea typeface="+mj-ea"/>
              <a:cs typeface="+mj-cs"/>
            </a:endParaRPr>
          </a:p>
        </p:txBody>
      </p:sp>
      <p:sp>
        <p:nvSpPr>
          <p:cNvPr id="5" name="TextBox 4">
            <a:extLst>
              <a:ext uri="{FF2B5EF4-FFF2-40B4-BE49-F238E27FC236}">
                <a16:creationId xmlns:a16="http://schemas.microsoft.com/office/drawing/2014/main" id="{FF385D1C-055D-4A41-B5A1-EE39CC4563E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6" y="1454613"/>
            <a:ext cx="4991318" cy="4203441"/>
          </a:xfrm>
          <a:prstGeom prst="rect">
            <a:avLst/>
          </a:prstGeom>
        </p:spPr>
        <p:txBody>
          <a:bodyPr>
            <a:normAutofit/>
          </a:bodyPr>
          <a:lstStyle/>
          <a:p>
            <a:pPr marL="0" lvl="1" indent="0">
              <a:lnSpc>
                <a:spcPct val="90000"/>
              </a:lnSpc>
              <a:spcBef>
                <a:spcPts val="1000"/>
              </a:spcBef>
              <a:spcAft>
                <a:spcPts val="600"/>
              </a:spcAft>
              <a:buNone/>
            </a:pPr>
            <a:r>
              <a:rPr lang="pl-PL" sz="1400" dirty="0"/>
              <a:t>Mięśnie są bardzo ważne, bo dzięki nim możemy się ruszać, biegać, skakać, śmiać się i robić różne rzeczy każdego dnia. To one sprawiają, że możemy podnosić przedmioty, chodzić po schodach czy bawić się z przyjaciółmi. Mięśnie umożliwiają ruch ciała i wykonywanie codziennych aktywności poprzez skurcze i rozluźnienia.</a:t>
            </a:r>
          </a:p>
          <a:p>
            <a:pPr marL="0" lvl="1" indent="0">
              <a:lnSpc>
                <a:spcPct val="90000"/>
              </a:lnSpc>
              <a:spcBef>
                <a:spcPts val="1000"/>
              </a:spcBef>
              <a:spcAft>
                <a:spcPts val="600"/>
              </a:spcAft>
              <a:buNone/>
            </a:pPr>
            <a:r>
              <a:rPr lang="pl-PL" sz="1400" dirty="0"/>
              <a:t>Warto też wiedzieć, że nie tylko ręce czy nogi mają mięśnie – serce również jest mięśniem, a oddychanie działa dzięki mięśniom oddechowym, które pomagają płucom pracować.</a:t>
            </a:r>
          </a:p>
          <a:p>
            <a:pPr marL="0" lvl="1" indent="0">
              <a:lnSpc>
                <a:spcPct val="90000"/>
              </a:lnSpc>
              <a:spcBef>
                <a:spcPts val="1000"/>
              </a:spcBef>
              <a:spcAft>
                <a:spcPts val="600"/>
              </a:spcAft>
              <a:buNone/>
            </a:pPr>
            <a:endParaRPr lang="pl-PL" sz="1100" dirty="0"/>
          </a:p>
        </p:txBody>
      </p:sp>
      <p:pic>
        <p:nvPicPr>
          <p:cNvPr id="9" name="Content Placeholder 6" descr="Chłopak skaczący na trampolinie dla zabawy.">
            <a:extLst>
              <a:ext uri="{FF2B5EF4-FFF2-40B4-BE49-F238E27FC236}">
                <a16:creationId xmlns:a16="http://schemas.microsoft.com/office/drawing/2014/main" id="{B63269F7-1ED9-065C-FBCD-E330FD293C0D}"/>
              </a:ext>
            </a:extLst>
          </p:cNvPr>
          <p:cNvPicPr>
            <a:picLocks noGrp="1" noChangeAspect="1"/>
          </p:cNvPicPr>
          <p:nvPr>
            <p:ph idx="1"/>
          </p:nvPr>
        </p:nvPicPr>
        <p:blipFill>
          <a:blip r:embed="rId3"/>
          <a:srcRect l="10337" r="14345" b="1"/>
          <a:stretch>
            <a:fillRect/>
          </a:stretch>
        </p:blipFill>
        <p:spPr>
          <a:xfrm>
            <a:off x="5852649" y="148327"/>
            <a:ext cx="6024382" cy="5509727"/>
          </a:xfrm>
          <a:prstGeom prst="rect">
            <a:avLst/>
          </a:prstGeom>
          <a:noFill/>
        </p:spPr>
      </p:pic>
      <p:sp>
        <p:nvSpPr>
          <p:cNvPr id="20" name="Date Placeholder 4">
            <a:extLst>
              <a:ext uri="{FF2B5EF4-FFF2-40B4-BE49-F238E27FC236}">
                <a16:creationId xmlns:a16="http://schemas.microsoft.com/office/drawing/2014/main" id="{0D563D9E-039F-747C-7479-BC866E38F60E}"/>
              </a:ext>
            </a:extLst>
          </p:cNvPr>
          <p:cNvSpPr>
            <a:spLocks noGrp="1"/>
          </p:cNvSpPr>
          <p:nvPr>
            <p:ph type="dt" sz="half" idx="10"/>
          </p:nvPr>
        </p:nvSpPr>
        <p:spPr>
          <a:xfrm>
            <a:off x="431172" y="6490524"/>
            <a:ext cx="2841959" cy="336141"/>
          </a:xfrm>
        </p:spPr>
        <p:txBody>
          <a:bodyPr/>
          <a:lstStyle/>
          <a:p>
            <a:pPr>
              <a:spcAft>
                <a:spcPts val="600"/>
              </a:spcAft>
            </a:pPr>
            <a:fld id="{762F576B-5432-44C5-AE72-B8C78722FE99}" type="datetime1">
              <a:rPr lang="en-US" smtClean="0"/>
              <a:pPr>
                <a:spcAft>
                  <a:spcPts val="600"/>
                </a:spcAft>
              </a:pPr>
              <a:t>11/27/2025</a:t>
            </a:fld>
            <a:endParaRPr lang="en-US"/>
          </a:p>
        </p:txBody>
      </p:sp>
      <p:sp>
        <p:nvSpPr>
          <p:cNvPr id="22" name="Slide Number Placeholder 6">
            <a:extLst>
              <a:ext uri="{FF2B5EF4-FFF2-40B4-BE49-F238E27FC236}">
                <a16:creationId xmlns:a16="http://schemas.microsoft.com/office/drawing/2014/main" id="{6D540BE9-1F3C-5B3C-76A4-9DA1297FA138}"/>
              </a:ext>
            </a:extLst>
          </p:cNvPr>
          <p:cNvSpPr>
            <a:spLocks noGrp="1"/>
          </p:cNvSpPr>
          <p:nvPr>
            <p:ph type="sldNum" sz="quarter" idx="12"/>
          </p:nvPr>
        </p:nvSpPr>
        <p:spPr>
          <a:xfrm>
            <a:off x="11648431" y="6490524"/>
            <a:ext cx="457200" cy="336141"/>
          </a:xfrm>
        </p:spPr>
        <p:txBody>
          <a:bodyPr/>
          <a:lstStyle/>
          <a:p>
            <a:pPr>
              <a:spcAft>
                <a:spcPts val="600"/>
              </a:spcAft>
            </a:pPr>
            <a:fld id="{CC057153-B650-4DEB-B370-79DDCFDCE934}" type="slidenum">
              <a:rPr lang="en-US" smtClean="0"/>
              <a:pPr>
                <a:spcAft>
                  <a:spcPts val="600"/>
                </a:spcAft>
              </a:pPr>
              <a:t>4</a:t>
            </a:fld>
            <a:endParaRPr lang="en-US"/>
          </a:p>
        </p:txBody>
      </p:sp>
      <p:sp>
        <p:nvSpPr>
          <p:cNvPr id="10" name="TextBox 9">
            <a:extLst>
              <a:ext uri="{FF2B5EF4-FFF2-40B4-BE49-F238E27FC236}">
                <a16:creationId xmlns:a16="http://schemas.microsoft.com/office/drawing/2014/main" id="{B9B7FCDC-F4FE-A56D-2E4A-015D342EF4B6}"/>
              </a:ext>
            </a:extLst>
          </p:cNvPr>
          <p:cNvSpPr txBox="1"/>
          <p:nvPr/>
        </p:nvSpPr>
        <p:spPr>
          <a:xfrm>
            <a:off x="429766" y="4187188"/>
            <a:ext cx="4632091" cy="954107"/>
          </a:xfrm>
          <a:prstGeom prst="rect">
            <a:avLst/>
          </a:prstGeom>
          <a:noFill/>
        </p:spPr>
        <p:txBody>
          <a:bodyPr wrap="square" rtlCol="0">
            <a:spAutoFit/>
          </a:bodyPr>
          <a:lstStyle/>
          <a:p>
            <a:r>
              <a:rPr lang="en-DE" sz="1400" i="1" dirty="0" err="1">
                <a:latin typeface="Abadi" panose="020B0604020104020204" pitchFamily="34" charset="0"/>
              </a:rPr>
              <a:t>Pytania</a:t>
            </a:r>
            <a:r>
              <a:rPr lang="en-DE" sz="1400" i="1" dirty="0">
                <a:latin typeface="Abadi" panose="020B0604020104020204" pitchFamily="34" charset="0"/>
              </a:rPr>
              <a:t> do om</a:t>
            </a:r>
            <a:r>
              <a:rPr lang="en-GB" sz="1400" i="1" dirty="0">
                <a:latin typeface="Abadi" panose="020B0604020104020204" pitchFamily="34" charset="0"/>
              </a:rPr>
              <a:t>ó</a:t>
            </a:r>
            <a:r>
              <a:rPr lang="en-DE" sz="1400" i="1" dirty="0" err="1">
                <a:latin typeface="Abadi" panose="020B0604020104020204" pitchFamily="34" charset="0"/>
              </a:rPr>
              <a:t>wienia</a:t>
            </a:r>
            <a:r>
              <a:rPr lang="en-DE" sz="1400" i="1" dirty="0">
                <a:latin typeface="Abadi" panose="020B0604020104020204" pitchFamily="34" charset="0"/>
              </a:rPr>
              <a:t> w </a:t>
            </a:r>
            <a:r>
              <a:rPr lang="en-DE" sz="1400" i="1" dirty="0" err="1">
                <a:latin typeface="Abadi" panose="020B0604020104020204" pitchFamily="34" charset="0"/>
              </a:rPr>
              <a:t>klasie</a:t>
            </a:r>
            <a:r>
              <a:rPr lang="en-DE" sz="1400" i="1" dirty="0">
                <a:latin typeface="Abadi" panose="020B0604020104020204" pitchFamily="34" charset="0"/>
              </a:rPr>
              <a:t>: </a:t>
            </a:r>
          </a:p>
          <a:p>
            <a:pPr marL="342900" indent="-342900">
              <a:buAutoNum type="arabicPeriod"/>
            </a:pPr>
            <a:r>
              <a:rPr lang="pl-PL" sz="1400" i="1" dirty="0">
                <a:latin typeface="Abadi" panose="020B0604020104020204" pitchFamily="34" charset="0"/>
              </a:rPr>
              <a:t>Co by się stało, gdybyśmy przestali używać mięśni?</a:t>
            </a:r>
            <a:endParaRPr lang="en-DE" sz="1400" i="1" dirty="0">
              <a:latin typeface="Abadi" panose="020B0604020104020204" pitchFamily="34" charset="0"/>
            </a:endParaRPr>
          </a:p>
          <a:p>
            <a:pPr marL="342900" indent="-342900">
              <a:buAutoNum type="arabicPeriod"/>
            </a:pPr>
            <a:r>
              <a:rPr lang="pl-PL" sz="1400" i="1" dirty="0">
                <a:latin typeface="Abadi" panose="020B0604020104020204" pitchFamily="34" charset="0"/>
              </a:rPr>
              <a:t>Jak moglibyśmy zauważyć, że czyjeś mięśnie stają się słabsze niż wcześniej?</a:t>
            </a:r>
            <a:endParaRPr lang="en-GB" sz="1400" i="1" dirty="0">
              <a:latin typeface="Abadi" panose="020B0604020104020204" pitchFamily="34" charset="0"/>
            </a:endParaRPr>
          </a:p>
        </p:txBody>
      </p:sp>
      <p:pic>
        <p:nvPicPr>
          <p:cNvPr id="11" name="Picture 10" descr="A black background with white text&#10;&#10;AI-generated content may be incorrect.">
            <a:extLst>
              <a:ext uri="{FF2B5EF4-FFF2-40B4-BE49-F238E27FC236}">
                <a16:creationId xmlns:a16="http://schemas.microsoft.com/office/drawing/2014/main" id="{6D5E422F-9395-DC9D-BDEF-D06F6BF2D3A4}"/>
              </a:ext>
            </a:extLst>
          </p:cNvPr>
          <p:cNvPicPr>
            <a:picLocks noChangeAspect="1"/>
          </p:cNvPicPr>
          <p:nvPr/>
        </p:nvPicPr>
        <p:blipFill>
          <a:blip r:embed="rId4">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2" name="Footer Placeholder 4">
            <a:extLst>
              <a:ext uri="{FF2B5EF4-FFF2-40B4-BE49-F238E27FC236}">
                <a16:creationId xmlns:a16="http://schemas.microsoft.com/office/drawing/2014/main" id="{D65D50EC-7EE9-B133-65BA-CC531CA0EFCD}"/>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135475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CB65-6472-5D80-7728-3C046376BE70}"/>
              </a:ext>
            </a:extLst>
          </p:cNvPr>
          <p:cNvSpPr>
            <a:spLocks noGrp="1"/>
          </p:cNvSpPr>
          <p:nvPr>
            <p:ph type="title"/>
          </p:nvPr>
        </p:nvSpPr>
        <p:spPr>
          <a:xfrm>
            <a:off x="429767" y="446315"/>
            <a:ext cx="4480560" cy="1052866"/>
          </a:xfrm>
        </p:spPr>
        <p:txBody>
          <a:bodyPr anchor="b">
            <a:normAutofit/>
          </a:bodyPr>
          <a:lstStyle/>
          <a:p>
            <a:r>
              <a:rPr lang="en-GB" dirty="0" err="1"/>
              <a:t>Dlaczego</a:t>
            </a:r>
            <a:r>
              <a:rPr lang="en-GB" dirty="0"/>
              <a:t> </a:t>
            </a:r>
            <a:r>
              <a:rPr lang="en-GB" dirty="0" err="1"/>
              <a:t>mięśnie</a:t>
            </a:r>
            <a:r>
              <a:rPr lang="en-GB" dirty="0"/>
              <a:t> </a:t>
            </a:r>
            <a:r>
              <a:rPr lang="en-GB" dirty="0" err="1"/>
              <a:t>słabną</a:t>
            </a:r>
            <a:endParaRPr lang="en-GB" dirty="0"/>
          </a:p>
        </p:txBody>
      </p:sp>
      <p:sp>
        <p:nvSpPr>
          <p:cNvPr id="3" name="Content Placeholder 2">
            <a:extLst>
              <a:ext uri="{FF2B5EF4-FFF2-40B4-BE49-F238E27FC236}">
                <a16:creationId xmlns:a16="http://schemas.microsoft.com/office/drawing/2014/main" id="{639C698B-5C6F-18A7-1180-ECE47FA010EF}"/>
              </a:ext>
            </a:extLst>
          </p:cNvPr>
          <p:cNvSpPr>
            <a:spLocks noGrp="1"/>
          </p:cNvSpPr>
          <p:nvPr>
            <p:ph sz="quarter" idx="14"/>
          </p:nvPr>
        </p:nvSpPr>
        <p:spPr>
          <a:xfrm>
            <a:off x="429767" y="1665514"/>
            <a:ext cx="4480560" cy="4652990"/>
          </a:xfrm>
        </p:spPr>
        <p:txBody>
          <a:bodyPr>
            <a:normAutofit/>
          </a:bodyPr>
          <a:lstStyle/>
          <a:p>
            <a:pPr>
              <a:lnSpc>
                <a:spcPct val="110000"/>
              </a:lnSpc>
            </a:pPr>
            <a:r>
              <a:rPr lang="pl-PL" sz="1400" dirty="0"/>
              <a:t>Jeśli mięsień nie jest regularnie używany, włókna mięśniowe ulegają osłabieniu, a masa mięśniowa maleje.</a:t>
            </a:r>
            <a:endParaRPr lang="en-DE" sz="1400" dirty="0"/>
          </a:p>
          <a:p>
            <a:pPr>
              <a:lnSpc>
                <a:spcPct val="110000"/>
              </a:lnSpc>
            </a:pPr>
            <a:r>
              <a:rPr lang="pl-PL" sz="1400" dirty="0"/>
              <a:t>W przypadku chorób takich jak DMD mięśnie słabną nie tylko z powodu braku ruchu, ale też dlatego, że przez wadę genetyczną nie produkują białka dystrofiny, potrzebnego do prawidłowego funkcjonowania mięśni.</a:t>
            </a:r>
            <a:endParaRPr lang="en-DE" sz="1400" dirty="0"/>
          </a:p>
          <a:p>
            <a:pPr>
              <a:lnSpc>
                <a:spcPct val="110000"/>
              </a:lnSpc>
            </a:pPr>
            <a:r>
              <a:rPr lang="en-DE" sz="1400" dirty="0" err="1"/>
              <a:t>Zaraz</a:t>
            </a:r>
            <a:r>
              <a:rPr lang="en-DE" sz="1400" dirty="0"/>
              <a:t> </a:t>
            </a:r>
            <a:r>
              <a:rPr lang="pl-PL" sz="1400" dirty="0"/>
              <a:t>opowiemy, </a:t>
            </a:r>
            <a:r>
              <a:rPr lang="en-DE" sz="1400" dirty="0"/>
              <a:t>co to za </a:t>
            </a:r>
            <a:r>
              <a:rPr lang="en-DE" sz="1400" dirty="0" err="1"/>
              <a:t>choroba</a:t>
            </a:r>
            <a:r>
              <a:rPr lang="en-DE" sz="1400" dirty="0"/>
              <a:t>, </a:t>
            </a:r>
            <a:r>
              <a:rPr lang="pl-PL" sz="1400" dirty="0"/>
              <a:t>jak się rozwija</a:t>
            </a:r>
            <a:r>
              <a:rPr lang="en-DE" sz="1400" dirty="0"/>
              <a:t> od </a:t>
            </a:r>
            <a:r>
              <a:rPr lang="en-DE" sz="1400" dirty="0" err="1"/>
              <a:t>momentu</a:t>
            </a:r>
            <a:r>
              <a:rPr lang="en-DE" sz="1400" dirty="0"/>
              <a:t>, jak </a:t>
            </a:r>
            <a:r>
              <a:rPr lang="en-DE" sz="1400" dirty="0" err="1"/>
              <a:t>dziecko</a:t>
            </a:r>
            <a:r>
              <a:rPr lang="en-DE" sz="1400" dirty="0"/>
              <a:t> </a:t>
            </a:r>
            <a:r>
              <a:rPr lang="en-DE" sz="1400" dirty="0" err="1"/>
              <a:t>uczy</a:t>
            </a:r>
            <a:r>
              <a:rPr lang="en-DE" sz="1400" dirty="0"/>
              <a:t> </a:t>
            </a:r>
            <a:r>
              <a:rPr lang="en-DE" sz="1400" dirty="0" err="1"/>
              <a:t>si</a:t>
            </a:r>
            <a:r>
              <a:rPr lang="pl-PL" sz="1400" dirty="0"/>
              <a:t>ę</a:t>
            </a:r>
            <a:r>
              <a:rPr lang="en-DE" sz="1400" dirty="0"/>
              <a:t> </a:t>
            </a:r>
            <a:r>
              <a:rPr lang="en-DE" sz="1400" dirty="0" err="1"/>
              <a:t>chodzi</a:t>
            </a:r>
            <a:r>
              <a:rPr lang="pl-PL" sz="1400" dirty="0"/>
              <a:t>ć</a:t>
            </a:r>
            <a:r>
              <a:rPr lang="en-DE" sz="1400" dirty="0"/>
              <a:t> </a:t>
            </a:r>
            <a:r>
              <a:rPr lang="pl-PL" sz="1400" dirty="0"/>
              <a:t>aż do momentu, gdy potrzebna jest większa pomoc w codziennym życiu.</a:t>
            </a:r>
            <a:endParaRPr lang="en-GB" sz="1400" dirty="0"/>
          </a:p>
        </p:txBody>
      </p:sp>
      <p:sp>
        <p:nvSpPr>
          <p:cNvPr id="4" name="Date Placeholder 3">
            <a:extLst>
              <a:ext uri="{FF2B5EF4-FFF2-40B4-BE49-F238E27FC236}">
                <a16:creationId xmlns:a16="http://schemas.microsoft.com/office/drawing/2014/main" id="{9D597C7A-545A-3056-BA27-FDEB423D927D}"/>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11/27/2025</a:t>
            </a:fld>
            <a:endParaRPr lang="en-US"/>
          </a:p>
        </p:txBody>
      </p:sp>
      <p:pic>
        <p:nvPicPr>
          <p:cNvPr id="11" name="Content Placeholder 6" descr="Szczęśliwy chłopiec Bawi się na łóżku">
            <a:extLst>
              <a:ext uri="{FF2B5EF4-FFF2-40B4-BE49-F238E27FC236}">
                <a16:creationId xmlns:a16="http://schemas.microsoft.com/office/drawing/2014/main" id="{BACAD9E1-EA84-CBC7-3D07-C5EFD0437798}"/>
              </a:ext>
            </a:extLst>
          </p:cNvPr>
          <p:cNvPicPr>
            <a:picLocks noChangeAspect="1"/>
          </p:cNvPicPr>
          <p:nvPr/>
        </p:nvPicPr>
        <p:blipFill>
          <a:blip r:embed="rId2"/>
          <a:srcRect l="16962" r="16945" b="-2"/>
          <a:stretch>
            <a:fillRect/>
          </a:stretch>
        </p:blipFill>
        <p:spPr>
          <a:xfrm>
            <a:off x="5994124" y="95444"/>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noFill/>
        </p:spPr>
      </p:pic>
      <p:sp>
        <p:nvSpPr>
          <p:cNvPr id="6" name="Slide Number Placeholder 5">
            <a:extLst>
              <a:ext uri="{FF2B5EF4-FFF2-40B4-BE49-F238E27FC236}">
                <a16:creationId xmlns:a16="http://schemas.microsoft.com/office/drawing/2014/main" id="{9334946C-AC07-8469-0F51-2D52053E091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5</a:t>
            </a:fld>
            <a:endParaRPr lang="en-US"/>
          </a:p>
        </p:txBody>
      </p:sp>
      <p:pic>
        <p:nvPicPr>
          <p:cNvPr id="12" name="Picture 11" descr="A black background with white text&#10;&#10;AI-generated content may be incorrect.">
            <a:extLst>
              <a:ext uri="{FF2B5EF4-FFF2-40B4-BE49-F238E27FC236}">
                <a16:creationId xmlns:a16="http://schemas.microsoft.com/office/drawing/2014/main" id="{294F5542-62F2-3DC2-7890-2267639F4120}"/>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3" name="Footer Placeholder 4">
            <a:extLst>
              <a:ext uri="{FF2B5EF4-FFF2-40B4-BE49-F238E27FC236}">
                <a16:creationId xmlns:a16="http://schemas.microsoft.com/office/drawing/2014/main" id="{CAD07FB1-6F18-86ED-A8AD-CF02DD4D0067}"/>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92811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AC78-2C99-4344-08DD-B6DC3D722495}"/>
              </a:ext>
            </a:extLst>
          </p:cNvPr>
          <p:cNvSpPr>
            <a:spLocks noGrp="1"/>
          </p:cNvSpPr>
          <p:nvPr>
            <p:ph type="title"/>
          </p:nvPr>
        </p:nvSpPr>
        <p:spPr>
          <a:xfrm>
            <a:off x="431172" y="553616"/>
            <a:ext cx="7914087" cy="4008859"/>
          </a:xfrm>
        </p:spPr>
        <p:txBody>
          <a:bodyPr anchor="t">
            <a:normAutofit/>
          </a:bodyPr>
          <a:lstStyle/>
          <a:p>
            <a:r>
              <a:rPr lang="en-GB" sz="5600" dirty="0" err="1"/>
              <a:t>Czym</a:t>
            </a:r>
            <a:r>
              <a:rPr lang="en-GB" sz="5600" dirty="0"/>
              <a:t> jest </a:t>
            </a:r>
            <a:r>
              <a:rPr lang="en-GB" sz="5600" dirty="0" err="1"/>
              <a:t>dystrofia</a:t>
            </a:r>
            <a:r>
              <a:rPr lang="en-GB" sz="5600" dirty="0"/>
              <a:t> </a:t>
            </a:r>
            <a:r>
              <a:rPr lang="en-GB" sz="5600" dirty="0" err="1"/>
              <a:t>mięśniowa</a:t>
            </a:r>
            <a:r>
              <a:rPr lang="en-GB" sz="5600" dirty="0"/>
              <a:t> </a:t>
            </a:r>
            <a:r>
              <a:rPr lang="en-GB" sz="5600" dirty="0" err="1"/>
              <a:t>Duchenne’a</a:t>
            </a:r>
            <a:r>
              <a:rPr lang="en-GB" sz="5600" dirty="0"/>
              <a:t> (DMD)?</a:t>
            </a:r>
          </a:p>
        </p:txBody>
      </p:sp>
      <p:sp>
        <p:nvSpPr>
          <p:cNvPr id="4" name="Date Placeholder 3">
            <a:extLst>
              <a:ext uri="{FF2B5EF4-FFF2-40B4-BE49-F238E27FC236}">
                <a16:creationId xmlns:a16="http://schemas.microsoft.com/office/drawing/2014/main" id="{A9F277B8-196F-4F8B-94D2-0A989D41D229}"/>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B50BEA1B-AD22-935E-0727-1CE3CB61D05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6</a:t>
            </a:fld>
            <a:endParaRPr lang="en-US"/>
          </a:p>
        </p:txBody>
      </p:sp>
      <p:pic>
        <p:nvPicPr>
          <p:cNvPr id="3" name="Picture 2" descr="A black background with white text&#10;&#10;AI-generated content may be incorrect.">
            <a:extLst>
              <a:ext uri="{FF2B5EF4-FFF2-40B4-BE49-F238E27FC236}">
                <a16:creationId xmlns:a16="http://schemas.microsoft.com/office/drawing/2014/main" id="{51471FE3-37CA-5659-66FF-324C8A3E384A}"/>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5" name="Footer Placeholder 4">
            <a:extLst>
              <a:ext uri="{FF2B5EF4-FFF2-40B4-BE49-F238E27FC236}">
                <a16:creationId xmlns:a16="http://schemas.microsoft.com/office/drawing/2014/main" id="{BAF30A67-B72F-884B-64C7-6D8AC14D1059}"/>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95548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D5DA-869A-E024-57A7-50EF245F99DC}"/>
              </a:ext>
            </a:extLst>
          </p:cNvPr>
          <p:cNvSpPr>
            <a:spLocks noGrp="1"/>
          </p:cNvSpPr>
          <p:nvPr>
            <p:ph type="title"/>
          </p:nvPr>
        </p:nvSpPr>
        <p:spPr>
          <a:xfrm>
            <a:off x="431172" y="253326"/>
            <a:ext cx="11125032" cy="690366"/>
          </a:xfrm>
        </p:spPr>
        <p:txBody>
          <a:bodyPr anchor="b">
            <a:normAutofit/>
          </a:bodyPr>
          <a:lstStyle/>
          <a:p>
            <a:r>
              <a:rPr lang="en-GB" dirty="0" err="1"/>
              <a:t>Definicja</a:t>
            </a:r>
            <a:r>
              <a:rPr lang="en-GB" dirty="0"/>
              <a:t> </a:t>
            </a:r>
            <a:r>
              <a:rPr lang="en-GB" dirty="0" err="1"/>
              <a:t>i</a:t>
            </a:r>
            <a:r>
              <a:rPr lang="en-GB" dirty="0"/>
              <a:t> </a:t>
            </a:r>
            <a:r>
              <a:rPr lang="en-GB" dirty="0" err="1"/>
              <a:t>przyczyny</a:t>
            </a:r>
            <a:r>
              <a:rPr lang="en-GB" dirty="0"/>
              <a:t> </a:t>
            </a:r>
            <a:r>
              <a:rPr lang="en-GB" dirty="0" err="1"/>
              <a:t>choroby</a:t>
            </a:r>
            <a:endParaRPr lang="en-GB" dirty="0"/>
          </a:p>
        </p:txBody>
      </p:sp>
      <p:sp>
        <p:nvSpPr>
          <p:cNvPr id="4" name="Date Placeholder 3">
            <a:extLst>
              <a:ext uri="{FF2B5EF4-FFF2-40B4-BE49-F238E27FC236}">
                <a16:creationId xmlns:a16="http://schemas.microsoft.com/office/drawing/2014/main" id="{BDBC75AF-A89A-7C3D-24F9-731204BCCB61}"/>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6" name="Slide Number Placeholder 5">
            <a:extLst>
              <a:ext uri="{FF2B5EF4-FFF2-40B4-BE49-F238E27FC236}">
                <a16:creationId xmlns:a16="http://schemas.microsoft.com/office/drawing/2014/main" id="{063D7B31-D22D-C94C-6B76-591FD53E148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graphicFrame>
        <p:nvGraphicFramePr>
          <p:cNvPr id="7" name="Content Placeholder 7">
            <a:extLst>
              <a:ext uri="{FF2B5EF4-FFF2-40B4-BE49-F238E27FC236}">
                <a16:creationId xmlns:a16="http://schemas.microsoft.com/office/drawing/2014/main" id="{8B7F17E2-C972-4284-AEBB-48FD9E44A69E}"/>
              </a:ext>
            </a:extLst>
          </p:cNvPr>
          <p:cNvGraphicFramePr>
            <a:graphicFrameLocks noGrp="1"/>
          </p:cNvGraphicFramePr>
          <p:nvPr>
            <p:ph idx="1"/>
            <p:extLst>
              <p:ext uri="{D42A27DB-BD31-4B8C-83A1-F6EECF244321}">
                <p14:modId xmlns:p14="http://schemas.microsoft.com/office/powerpoint/2010/main" val="356350761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045029"/>
          <a:ext cx="11125032" cy="532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ack background with white text&#10;&#10;AI-generated content may be incorrect.">
            <a:extLst>
              <a:ext uri="{FF2B5EF4-FFF2-40B4-BE49-F238E27FC236}">
                <a16:creationId xmlns:a16="http://schemas.microsoft.com/office/drawing/2014/main" id="{4FCACCEA-08F9-2F8E-A157-DED8122ED0FF}"/>
              </a:ext>
            </a:extLst>
          </p:cNvPr>
          <p:cNvPicPr>
            <a:picLocks noChangeAspect="1"/>
          </p:cNvPicPr>
          <p:nvPr/>
        </p:nvPicPr>
        <p:blipFill>
          <a:blip r:embed="rId8">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9" name="Footer Placeholder 4">
            <a:extLst>
              <a:ext uri="{FF2B5EF4-FFF2-40B4-BE49-F238E27FC236}">
                <a16:creationId xmlns:a16="http://schemas.microsoft.com/office/drawing/2014/main" id="{ACBF9617-80E5-B77A-8423-19EE676A091D}"/>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6419773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7B849-48A8-C8A5-72C9-DB94342B8AAD}"/>
              </a:ext>
            </a:extLst>
          </p:cNvPr>
          <p:cNvSpPr>
            <a:spLocks noGrp="1"/>
          </p:cNvSpPr>
          <p:nvPr>
            <p:ph idx="1"/>
          </p:nvPr>
        </p:nvSpPr>
        <p:spPr>
          <a:xfrm>
            <a:off x="431172" y="1208385"/>
            <a:ext cx="5185857" cy="5081578"/>
          </a:xfrm>
        </p:spPr>
        <p:txBody>
          <a:bodyPr>
            <a:normAutofit/>
          </a:bodyPr>
          <a:lstStyle/>
          <a:p>
            <a:pPr marL="0" indent="0">
              <a:buNone/>
            </a:pPr>
            <a:r>
              <a:rPr lang="pl-PL" sz="1400" dirty="0"/>
              <a:t>W naszym ciele są chromosomy –</a:t>
            </a:r>
            <a:r>
              <a:rPr lang="en-DE" sz="1400" dirty="0"/>
              <a:t> </a:t>
            </a:r>
            <a:r>
              <a:rPr lang="pl-PL" sz="1400" dirty="0"/>
              <a:t>„instrukcje”, które mówią, jak mamy wyglądać i działać. </a:t>
            </a:r>
            <a:endParaRPr lang="en-GB" sz="1400" dirty="0"/>
          </a:p>
          <a:p>
            <a:pPr marL="0" indent="0">
              <a:buNone/>
            </a:pPr>
            <a:endParaRPr lang="en-DE" sz="1400" dirty="0"/>
          </a:p>
          <a:p>
            <a:pPr marL="0" indent="0">
              <a:buNone/>
            </a:pPr>
            <a:r>
              <a:rPr lang="pl-PL" sz="1400" dirty="0"/>
              <a:t>Kobieta ma </a:t>
            </a:r>
            <a:r>
              <a:rPr lang="pl-PL" sz="1400" b="1" dirty="0"/>
              <a:t>dwa chromosomy X</a:t>
            </a:r>
            <a:r>
              <a:rPr lang="pl-PL" sz="1400" dirty="0"/>
              <a:t>.</a:t>
            </a:r>
          </a:p>
          <a:p>
            <a:r>
              <a:rPr lang="pl-PL" sz="1400" dirty="0"/>
              <a:t>Jeśli jeden X ma mutację w genie DMD, a drugi jest zdrowy:</a:t>
            </a:r>
          </a:p>
          <a:p>
            <a:pPr lvl="1"/>
            <a:r>
              <a:rPr lang="pl-PL" sz="1400" dirty="0"/>
              <a:t>kobieta jest </a:t>
            </a:r>
            <a:r>
              <a:rPr lang="pl-PL" sz="1400" b="1" dirty="0"/>
              <a:t>nosicielką</a:t>
            </a:r>
            <a:r>
              <a:rPr lang="pl-PL" sz="1400" dirty="0"/>
              <a:t>, zwykle </a:t>
            </a:r>
            <a:r>
              <a:rPr lang="pl-PL" sz="1400" b="1" dirty="0"/>
              <a:t>nie choruje</a:t>
            </a:r>
            <a:r>
              <a:rPr lang="pl-PL" sz="1400" dirty="0"/>
              <a:t>, bo zdrowa kopia genu dostarcza dystrofinę.</a:t>
            </a:r>
          </a:p>
          <a:p>
            <a:pPr lvl="1"/>
            <a:r>
              <a:rPr lang="pl-PL" sz="1400" dirty="0"/>
              <a:t>Mogą pojawić się </a:t>
            </a:r>
            <a:r>
              <a:rPr lang="pl-PL" sz="1400" b="1" dirty="0"/>
              <a:t>łagodne objawy</a:t>
            </a:r>
            <a:r>
              <a:rPr lang="pl-PL" sz="1400" dirty="0"/>
              <a:t> w rzadkich przypadkach (np. nieznaczne osłabienie mięśni).</a:t>
            </a:r>
          </a:p>
          <a:p>
            <a:pPr marL="0" indent="0">
              <a:buNone/>
            </a:pPr>
            <a:endParaRPr lang="en-DE" sz="1400" dirty="0"/>
          </a:p>
          <a:p>
            <a:pPr marL="0" indent="0">
              <a:buNone/>
            </a:pPr>
            <a:r>
              <a:rPr lang="pl-PL" sz="1400" dirty="0"/>
              <a:t>Mężczyzna ma </a:t>
            </a:r>
            <a:r>
              <a:rPr lang="pl-PL" sz="1400" b="1" dirty="0"/>
              <a:t>tylko jeden X</a:t>
            </a:r>
            <a:r>
              <a:rPr lang="pl-PL" sz="1400" dirty="0"/>
              <a:t>.</a:t>
            </a:r>
            <a:endParaRPr lang="en-GB" sz="1400" dirty="0"/>
          </a:p>
          <a:p>
            <a:r>
              <a:rPr lang="pl-PL" sz="1400" dirty="0"/>
              <a:t>Jeśli jego X ma mutację w genie DMD → </a:t>
            </a:r>
            <a:r>
              <a:rPr lang="pl-PL" sz="1400" b="1" dirty="0"/>
              <a:t>choroba się ujawnia</a:t>
            </a:r>
            <a:r>
              <a:rPr lang="pl-PL" sz="1400" dirty="0"/>
              <a:t>, bo nie ma drugiej „zdrowej” kopii genu.</a:t>
            </a:r>
            <a:endParaRPr lang="en-GB" sz="1400" dirty="0"/>
          </a:p>
          <a:p>
            <a:endParaRPr lang="en-GB" dirty="0"/>
          </a:p>
        </p:txBody>
      </p:sp>
      <p:sp>
        <p:nvSpPr>
          <p:cNvPr id="4" name="Date Placeholder 3">
            <a:extLst>
              <a:ext uri="{FF2B5EF4-FFF2-40B4-BE49-F238E27FC236}">
                <a16:creationId xmlns:a16="http://schemas.microsoft.com/office/drawing/2014/main" id="{2F0A705C-639A-F57A-8F31-0D9D72537985}"/>
              </a:ext>
            </a:extLst>
          </p:cNvPr>
          <p:cNvSpPr>
            <a:spLocks noGrp="1"/>
          </p:cNvSpPr>
          <p:nvPr>
            <p:ph type="dt" sz="half" idx="10"/>
          </p:nvPr>
        </p:nvSpPr>
        <p:spPr/>
        <p:txBody>
          <a:bodyPr/>
          <a:lstStyle/>
          <a:p>
            <a:fld id="{FE21D4C7-8630-4B98-978C-30388BBD4EE8}" type="datetime1">
              <a:rPr lang="en-US" smtClean="0"/>
              <a:t>11/27/2025</a:t>
            </a:fld>
            <a:endParaRPr lang="en-US" dirty="0"/>
          </a:p>
        </p:txBody>
      </p:sp>
      <p:sp>
        <p:nvSpPr>
          <p:cNvPr id="5" name="Footer Placeholder 4">
            <a:extLst>
              <a:ext uri="{FF2B5EF4-FFF2-40B4-BE49-F238E27FC236}">
                <a16:creationId xmlns:a16="http://schemas.microsoft.com/office/drawing/2014/main" id="{B9B95486-2F09-A615-68AA-C2346BF5A3A6}"/>
              </a:ext>
            </a:extLst>
          </p:cNvPr>
          <p:cNvSpPr>
            <a:spLocks noGrp="1"/>
          </p:cNvSpPr>
          <p:nvPr>
            <p:ph type="ftr" sz="quarter" idx="11"/>
          </p:nvPr>
        </p:nvSpPr>
        <p:spPr>
          <a:xfrm>
            <a:off x="7668684" y="6410402"/>
            <a:ext cx="3979747" cy="336141"/>
          </a:xfrm>
        </p:spPr>
        <p:txBody>
          <a:bodyPr/>
          <a:lstStyle/>
          <a:p>
            <a:r>
              <a:rPr lang="en-GB" dirty="0">
                <a:hlinkClick r:id="rId3">
                  <a:extLst>
                    <a:ext uri="{A12FA001-AC4F-418D-AE19-62706E023703}">
                      <ahyp:hlinkClr xmlns:ahyp="http://schemas.microsoft.com/office/drawing/2018/hyperlinkcolor" val="tx"/>
                    </a:ext>
                  </a:extLst>
                </a:hlinkClick>
              </a:rPr>
              <a:t>https://openstax.org/books/biology/pages/12-2-characteristics-and-traits</a:t>
            </a:r>
            <a:endParaRPr lang="en-US" dirty="0"/>
          </a:p>
        </p:txBody>
      </p:sp>
      <p:sp>
        <p:nvSpPr>
          <p:cNvPr id="6" name="Slide Number Placeholder 5">
            <a:extLst>
              <a:ext uri="{FF2B5EF4-FFF2-40B4-BE49-F238E27FC236}">
                <a16:creationId xmlns:a16="http://schemas.microsoft.com/office/drawing/2014/main" id="{4FCCC133-F6A4-3353-EAD7-702880646407}"/>
              </a:ext>
            </a:extLst>
          </p:cNvPr>
          <p:cNvSpPr>
            <a:spLocks noGrp="1"/>
          </p:cNvSpPr>
          <p:nvPr>
            <p:ph type="sldNum" sz="quarter" idx="12"/>
          </p:nvPr>
        </p:nvSpPr>
        <p:spPr/>
        <p:txBody>
          <a:bodyPr/>
          <a:lstStyle/>
          <a:p>
            <a:fld id="{84C450F2-3BB4-4AE4-8A35-A9D7AEA4C850}" type="slidenum">
              <a:rPr lang="en-US" smtClean="0"/>
              <a:t>8</a:t>
            </a:fld>
            <a:endParaRPr lang="en-US" dirty="0"/>
          </a:p>
        </p:txBody>
      </p:sp>
      <p:pic>
        <p:nvPicPr>
          <p:cNvPr id="14" name="Picture 13" descr="A diagram of a group of people&#10;&#10;AI-generated content may be incorrect.">
            <a:extLst>
              <a:ext uri="{FF2B5EF4-FFF2-40B4-BE49-F238E27FC236}">
                <a16:creationId xmlns:a16="http://schemas.microsoft.com/office/drawing/2014/main" id="{792BA726-C1AC-7730-DDF3-8F8F584EF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607" y="98591"/>
            <a:ext cx="5640263" cy="6191372"/>
          </a:xfrm>
          <a:prstGeom prst="rect">
            <a:avLst/>
          </a:prstGeom>
        </p:spPr>
      </p:pic>
      <p:sp>
        <p:nvSpPr>
          <p:cNvPr id="17" name="Title 1">
            <a:extLst>
              <a:ext uri="{FF2B5EF4-FFF2-40B4-BE49-F238E27FC236}">
                <a16:creationId xmlns:a16="http://schemas.microsoft.com/office/drawing/2014/main" id="{B58F50AB-DD29-EC1A-A252-AF64B35B0DAE}"/>
              </a:ext>
            </a:extLst>
          </p:cNvPr>
          <p:cNvSpPr>
            <a:spLocks noGrp="1"/>
          </p:cNvSpPr>
          <p:nvPr>
            <p:ph type="title"/>
          </p:nvPr>
        </p:nvSpPr>
        <p:spPr>
          <a:xfrm>
            <a:off x="431172" y="243284"/>
            <a:ext cx="11125032" cy="965101"/>
          </a:xfrm>
        </p:spPr>
        <p:txBody>
          <a:bodyPr anchor="ctr">
            <a:normAutofit/>
          </a:bodyPr>
          <a:lstStyle/>
          <a:p>
            <a:r>
              <a:rPr lang="pl-PL" dirty="0"/>
              <a:t>dziedziczeni</a:t>
            </a:r>
            <a:r>
              <a:rPr lang="en-DE" dirty="0"/>
              <a:t>E</a:t>
            </a:r>
            <a:endParaRPr lang="en-GB" dirty="0"/>
          </a:p>
        </p:txBody>
      </p:sp>
      <p:pic>
        <p:nvPicPr>
          <p:cNvPr id="18" name="Picture 17" descr="A black background with white text&#10;&#10;AI-generated content may be incorrect.">
            <a:extLst>
              <a:ext uri="{FF2B5EF4-FFF2-40B4-BE49-F238E27FC236}">
                <a16:creationId xmlns:a16="http://schemas.microsoft.com/office/drawing/2014/main" id="{9912B18A-4045-3CFC-C3A4-18B7411CF09F}"/>
              </a:ext>
            </a:extLst>
          </p:cNvPr>
          <p:cNvPicPr>
            <a:picLocks noChangeAspect="1"/>
          </p:cNvPicPr>
          <p:nvPr/>
        </p:nvPicPr>
        <p:blipFill>
          <a:blip r:embed="rId5">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9" name="Footer Placeholder 4">
            <a:extLst>
              <a:ext uri="{FF2B5EF4-FFF2-40B4-BE49-F238E27FC236}">
                <a16:creationId xmlns:a16="http://schemas.microsoft.com/office/drawing/2014/main" id="{C26FA710-9971-39FF-3A5B-F4DC7E97CF80}"/>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123699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6BF3-3689-3E01-0054-076B90386ACD}"/>
              </a:ext>
            </a:extLst>
          </p:cNvPr>
          <p:cNvSpPr>
            <a:spLocks noGrp="1"/>
          </p:cNvSpPr>
          <p:nvPr>
            <p:ph type="title"/>
          </p:nvPr>
        </p:nvSpPr>
        <p:spPr>
          <a:xfrm>
            <a:off x="429767" y="553616"/>
            <a:ext cx="5470289" cy="1155441"/>
          </a:xfrm>
        </p:spPr>
        <p:txBody>
          <a:bodyPr anchor="t">
            <a:normAutofit/>
          </a:bodyPr>
          <a:lstStyle/>
          <a:p>
            <a:r>
              <a:rPr lang="en-DE" dirty="0" err="1"/>
              <a:t>Mutacje</a:t>
            </a:r>
            <a:r>
              <a:rPr lang="en-DE" dirty="0"/>
              <a:t> </a:t>
            </a:r>
            <a:r>
              <a:rPr lang="en-DE" dirty="0" err="1"/>
              <a:t>Spontaniczne</a:t>
            </a:r>
            <a:endParaRPr lang="en-GB" dirty="0"/>
          </a:p>
        </p:txBody>
      </p:sp>
      <p:sp>
        <p:nvSpPr>
          <p:cNvPr id="3" name="Content Placeholder 2">
            <a:extLst>
              <a:ext uri="{FF2B5EF4-FFF2-40B4-BE49-F238E27FC236}">
                <a16:creationId xmlns:a16="http://schemas.microsoft.com/office/drawing/2014/main" id="{19C2D3D9-4FF5-F4EA-93D7-EFA2BD7547E6}"/>
              </a:ext>
            </a:extLst>
          </p:cNvPr>
          <p:cNvSpPr>
            <a:spLocks noGrp="1"/>
          </p:cNvSpPr>
          <p:nvPr>
            <p:ph type="body" sz="half" idx="2"/>
          </p:nvPr>
        </p:nvSpPr>
        <p:spPr>
          <a:xfrm>
            <a:off x="429769" y="1382487"/>
            <a:ext cx="4414374" cy="4921898"/>
          </a:xfrm>
        </p:spPr>
        <p:txBody>
          <a:bodyPr anchor="t">
            <a:normAutofit/>
          </a:bodyPr>
          <a:lstStyle/>
          <a:p>
            <a:pPr>
              <a:lnSpc>
                <a:spcPct val="110000"/>
              </a:lnSpc>
            </a:pPr>
            <a:r>
              <a:rPr lang="pl-PL" sz="1400" dirty="0"/>
              <a:t>Warto wiedzieć, że czasami ta choroba pojawia się zupełnie niespodziewanie – nawet jeśli nikt w rodzinie wcześniej na nią nie chorował. Takie przypadki nazywamy „mutacjami spontanicznymi”. Oznacza to, że u jednego na trzy dzieci z DMD choroba powstaje przez nowy, przypadkowy błąd w genach, który pojawił się sam, a nie został odziedziczony po rodzicach.</a:t>
            </a:r>
            <a:endParaRPr lang="en-DE" sz="1400" dirty="0"/>
          </a:p>
          <a:p>
            <a:pPr>
              <a:lnSpc>
                <a:spcPct val="110000"/>
              </a:lnSpc>
            </a:pPr>
            <a:r>
              <a:rPr lang="pl-PL" sz="1400" b="1" dirty="0"/>
              <a:t>Dlatego DMD może dotknąć każdego chłopca, nawet jeśli w jego rodzinie nikt wcześniej nie miał tej choroby.</a:t>
            </a:r>
            <a:endParaRPr lang="en-GB" sz="1400" b="1" dirty="0"/>
          </a:p>
        </p:txBody>
      </p:sp>
      <p:pic>
        <p:nvPicPr>
          <p:cNvPr id="9" name="Content Placeholder 6" descr="Genetycznie modyfikowane ">
            <a:extLst>
              <a:ext uri="{FF2B5EF4-FFF2-40B4-BE49-F238E27FC236}">
                <a16:creationId xmlns:a16="http://schemas.microsoft.com/office/drawing/2014/main" id="{C940B201-B355-4096-95A6-91231D6D8363}"/>
              </a:ext>
            </a:extLst>
          </p:cNvPr>
          <p:cNvPicPr>
            <a:picLocks noChangeAspect="1"/>
          </p:cNvPicPr>
          <p:nvPr/>
        </p:nvPicPr>
        <p:blipFill>
          <a:blip r:embed="rId2"/>
          <a:srcRect r="27178" b="-2"/>
          <a:stretch>
            <a:fillRect/>
          </a:stretch>
        </p:blipFill>
        <p:spPr>
          <a:xfrm>
            <a:off x="5136995" y="496596"/>
            <a:ext cx="6625236" cy="5350427"/>
          </a:xfrm>
          <a:prstGeom prst="rect">
            <a:avLst/>
          </a:prstGeom>
          <a:noFill/>
        </p:spPr>
      </p:pic>
      <p:sp>
        <p:nvSpPr>
          <p:cNvPr id="4" name="Date Placeholder 3">
            <a:extLst>
              <a:ext uri="{FF2B5EF4-FFF2-40B4-BE49-F238E27FC236}">
                <a16:creationId xmlns:a16="http://schemas.microsoft.com/office/drawing/2014/main" id="{58AA5C5B-DFE1-819E-D927-4641971444EC}"/>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11/27/2025</a:t>
            </a:fld>
            <a:endParaRPr lang="en-US"/>
          </a:p>
        </p:txBody>
      </p:sp>
      <p:sp>
        <p:nvSpPr>
          <p:cNvPr id="14" name="Footer Placeholder 5">
            <a:extLst>
              <a:ext uri="{FF2B5EF4-FFF2-40B4-BE49-F238E27FC236}">
                <a16:creationId xmlns:a16="http://schemas.microsoft.com/office/drawing/2014/main" id="{C0B11C22-4DB4-8E6F-4C04-B5FD0EB5D10C}"/>
              </a:ext>
            </a:extLst>
          </p:cNvPr>
          <p:cNvSpPr>
            <a:spLocks noGrp="1"/>
          </p:cNvSpPr>
          <p:nvPr>
            <p:ph type="ftr" sz="quarter" idx="11"/>
          </p:nvPr>
        </p:nvSpPr>
        <p:spPr>
          <a:xfrm>
            <a:off x="8893370" y="6490524"/>
            <a:ext cx="2662834" cy="336141"/>
          </a:xfrm>
        </p:spPr>
        <p:txBody>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074D5E02-7006-0678-142A-D80504985BB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9</a:t>
            </a:fld>
            <a:endParaRPr lang="en-US"/>
          </a:p>
        </p:txBody>
      </p:sp>
      <p:pic>
        <p:nvPicPr>
          <p:cNvPr id="10" name="Picture 9" descr="A black background with white text&#10;&#10;AI-generated content may be incorrect.">
            <a:extLst>
              <a:ext uri="{FF2B5EF4-FFF2-40B4-BE49-F238E27FC236}">
                <a16:creationId xmlns:a16="http://schemas.microsoft.com/office/drawing/2014/main" id="{94D42202-A0AF-A045-A6D4-C7CBF50E41E1}"/>
              </a:ext>
            </a:extLst>
          </p:cNvPr>
          <p:cNvPicPr>
            <a:picLocks noChangeAspect="1"/>
          </p:cNvPicPr>
          <p:nvPr/>
        </p:nvPicPr>
        <p:blipFill>
          <a:blip r:embed="rId3">
            <a:extLst>
              <a:ext uri="{28A0092B-C50C-407E-A947-70E740481C1C}">
                <a14:useLocalDpi xmlns:a14="http://schemas.microsoft.com/office/drawing/2010/main" val="0"/>
              </a:ext>
            </a:extLst>
          </a:blip>
          <a:srcRect r="78771"/>
          <a:stretch>
            <a:fillRect/>
          </a:stretch>
        </p:blipFill>
        <p:spPr>
          <a:xfrm>
            <a:off x="5738423" y="5930890"/>
            <a:ext cx="715184" cy="673784"/>
          </a:xfrm>
          <a:prstGeom prst="rect">
            <a:avLst/>
          </a:prstGeom>
        </p:spPr>
      </p:pic>
      <p:sp>
        <p:nvSpPr>
          <p:cNvPr id="11" name="Footer Placeholder 4">
            <a:extLst>
              <a:ext uri="{FF2B5EF4-FFF2-40B4-BE49-F238E27FC236}">
                <a16:creationId xmlns:a16="http://schemas.microsoft.com/office/drawing/2014/main" id="{0C4A4403-ED27-2545-83E7-564457532662}"/>
              </a:ext>
            </a:extLst>
          </p:cNvPr>
          <p:cNvSpPr txBox="1">
            <a:spLocks/>
          </p:cNvSpPr>
          <p:nvPr/>
        </p:nvSpPr>
        <p:spPr>
          <a:xfrm>
            <a:off x="4262116" y="6472118"/>
            <a:ext cx="2662834" cy="3361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DE" dirty="0" err="1"/>
              <a:t>Fundacja</a:t>
            </a:r>
            <a:r>
              <a:rPr lang="en-DE" dirty="0"/>
              <a:t> “</a:t>
            </a:r>
            <a:r>
              <a:rPr lang="en-DE" dirty="0" err="1"/>
              <a:t>Razem</a:t>
            </a:r>
            <a:r>
              <a:rPr lang="en-DE" dirty="0"/>
              <a:t> </a:t>
            </a:r>
            <a:r>
              <a:rPr lang="en-DE" dirty="0" err="1"/>
              <a:t>przeciw</a:t>
            </a:r>
            <a:r>
              <a:rPr lang="en-DE" dirty="0"/>
              <a:t> DMD”</a:t>
            </a:r>
            <a:endParaRPr lang="en-US" dirty="0"/>
          </a:p>
        </p:txBody>
      </p:sp>
    </p:spTree>
    <p:extLst>
      <p:ext uri="{BB962C8B-B14F-4D97-AF65-F5344CB8AC3E}">
        <p14:creationId xmlns:p14="http://schemas.microsoft.com/office/powerpoint/2010/main" val="3439173913"/>
      </p:ext>
    </p:extLst>
  </p:cSld>
  <p:clrMapOvr>
    <a:masterClrMapping/>
  </p:clrMapOvr>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3767</Words>
  <Application>Microsoft Office PowerPoint</Application>
  <PresentationFormat>Widescreen</PresentationFormat>
  <Paragraphs>291</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Abadi</vt:lpstr>
      <vt:lpstr>Aptos</vt:lpstr>
      <vt:lpstr>Arial</vt:lpstr>
      <vt:lpstr>Neue Haas Grotesk Text Pro</vt:lpstr>
      <vt:lpstr>OasisVTI</vt:lpstr>
      <vt:lpstr>Tydzień  z chłopcami  z DMD</vt:lpstr>
      <vt:lpstr>Plan prezentacji</vt:lpstr>
      <vt:lpstr>ZASTANÓWMY SIĘ...  CO SPRAWIA, ŻE MOŻEMY BIEGAĆ, SKAKAĆ i WSPINAĆ SIĘ PO DRABINKACH?</vt:lpstr>
      <vt:lpstr>Jakie funkcje pełnią mięśnie w naszym ciele?</vt:lpstr>
      <vt:lpstr>Dlaczego mięśnie słabną</vt:lpstr>
      <vt:lpstr>Czym jest dystrofia mięśniowa Duchenne’a (DMD)?</vt:lpstr>
      <vt:lpstr>Definicja i przyczyny choroby</vt:lpstr>
      <vt:lpstr>dziedziczeniE</vt:lpstr>
      <vt:lpstr>Mutacje Spontaniczne</vt:lpstr>
      <vt:lpstr>Częstość występowania DMD</vt:lpstr>
      <vt:lpstr>JAK rozwijajĄ siĘ chŁopcy z DMD?</vt:lpstr>
      <vt:lpstr>PIERWSZE SYMPTOMY</vt:lpstr>
      <vt:lpstr>TRUDNOŚCI z CHODZENIEM  i WSTAWANIEM</vt:lpstr>
      <vt:lpstr>Pogłębianie się trudności</vt:lpstr>
      <vt:lpstr>Utrata samodzielności:  10, 12, 14 lat</vt:lpstr>
      <vt:lpstr>Problemy z sercem  i oddychaniem</vt:lpstr>
      <vt:lpstr>Pytania do omówienia w KLASIE: </vt:lpstr>
      <vt:lpstr>Codzienne wyzwania chłopców z DMD</vt:lpstr>
      <vt:lpstr>Trudności  w środowisku szkolnym</vt:lpstr>
      <vt:lpstr>Jak można pomagać koledze lub koleżance z trudnościami ruchowymi</vt:lpstr>
      <vt:lpstr>Co To JEST empatia?</vt:lpstr>
      <vt:lpstr>opieKA  NAD ChŁopcami Z DMD</vt:lpstr>
      <vt:lpstr>Kompleksowa opieka interdyscyplinarna</vt:lpstr>
      <vt:lpstr>PowerPoint Presentation</vt:lpstr>
      <vt:lpstr>Przyszłość  chłopców z DMD </vt:lpstr>
      <vt:lpstr>Edukacja społeczeństwa  i kampanie na rzecz dzieci  z DMD</vt:lpstr>
      <vt:lpstr>Przykład SMA – sukces terapii genowej  w Polsce  i na świecie</vt:lpstr>
      <vt:lpstr>Fundacja  „Razem przeciw DMD”</vt:lpstr>
      <vt:lpstr>Dziękujemy, że nas wysłuchaliście!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Alicja Orlik (ext)</dc:creator>
  <cp:lastModifiedBy>Alicja Orlik (ext)</cp:lastModifiedBy>
  <cp:revision>2</cp:revision>
  <dcterms:created xsi:type="dcterms:W3CDTF">2025-11-21T10:32:23Z</dcterms:created>
  <dcterms:modified xsi:type="dcterms:W3CDTF">2025-11-27T08:20:57Z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18307a-e70e-4ab4-836a-2d3f2c118089_Enabled">
    <vt:lpwstr>true</vt:lpwstr>
  </property>
  <property fmtid="{D5CDD505-2E9C-101B-9397-08002B2CF9AE}" pid="3" name="MSIP_Label_a418307a-e70e-4ab4-836a-2d3f2c118089_SetDate">
    <vt:lpwstr>2025-11-21T10:34:39Z</vt:lpwstr>
  </property>
  <property fmtid="{D5CDD505-2E9C-101B-9397-08002B2CF9AE}" pid="4" name="MSIP_Label_a418307a-e70e-4ab4-836a-2d3f2c118089_Method">
    <vt:lpwstr>Standard</vt:lpwstr>
  </property>
  <property fmtid="{D5CDD505-2E9C-101B-9397-08002B2CF9AE}" pid="5" name="MSIP_Label_a418307a-e70e-4ab4-836a-2d3f2c118089_Name">
    <vt:lpwstr>Restricted</vt:lpwstr>
  </property>
  <property fmtid="{D5CDD505-2E9C-101B-9397-08002B2CF9AE}" pid="6" name="MSIP_Label_a418307a-e70e-4ab4-836a-2d3f2c118089_SiteId">
    <vt:lpwstr>ea407dc3-1c72-4b70-8604-0159974b8dc0</vt:lpwstr>
  </property>
  <property fmtid="{D5CDD505-2E9C-101B-9397-08002B2CF9AE}" pid="7" name="MSIP_Label_a418307a-e70e-4ab4-836a-2d3f2c118089_ActionId">
    <vt:lpwstr>41c3ce6c-94d0-454c-b5df-d40924dd1fe4</vt:lpwstr>
  </property>
  <property fmtid="{D5CDD505-2E9C-101B-9397-08002B2CF9AE}" pid="8" name="MSIP_Label_a418307a-e70e-4ab4-836a-2d3f2c118089_ContentBits">
    <vt:lpwstr>0</vt:lpwstr>
  </property>
  <property fmtid="{D5CDD505-2E9C-101B-9397-08002B2CF9AE}" pid="9" name="MSIP_Label_a418307a-e70e-4ab4-836a-2d3f2c118089_Tag">
    <vt:lpwstr>10, 3, 0, 1</vt:lpwstr>
  </property>
</Properties>
</file>